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6" r:id="rId2"/>
    <p:sldId id="257" r:id="rId3"/>
    <p:sldId id="260" r:id="rId4"/>
    <p:sldId id="293" r:id="rId5"/>
    <p:sldId id="258" r:id="rId6"/>
    <p:sldId id="259" r:id="rId7"/>
    <p:sldId id="294" r:id="rId8"/>
    <p:sldId id="295" r:id="rId9"/>
    <p:sldId id="263" r:id="rId10"/>
    <p:sldId id="264" r:id="rId11"/>
    <p:sldId id="265" r:id="rId12"/>
    <p:sldId id="266" r:id="rId13"/>
    <p:sldId id="268" r:id="rId14"/>
    <p:sldId id="269" r:id="rId15"/>
    <p:sldId id="267" r:id="rId16"/>
    <p:sldId id="270" r:id="rId17"/>
    <p:sldId id="271" r:id="rId18"/>
    <p:sldId id="273" r:id="rId19"/>
    <p:sldId id="272" r:id="rId20"/>
    <p:sldId id="274" r:id="rId21"/>
    <p:sldId id="275" r:id="rId22"/>
    <p:sldId id="277" r:id="rId23"/>
    <p:sldId id="279" r:id="rId24"/>
    <p:sldId id="278" r:id="rId25"/>
    <p:sldId id="282" r:id="rId26"/>
    <p:sldId id="280" r:id="rId27"/>
    <p:sldId id="281" r:id="rId28"/>
    <p:sldId id="283" r:id="rId29"/>
    <p:sldId id="284" r:id="rId30"/>
    <p:sldId id="285" r:id="rId31"/>
    <p:sldId id="291" r:id="rId32"/>
    <p:sldId id="292" r:id="rId33"/>
    <p:sldId id="287" r:id="rId34"/>
    <p:sldId id="288" r:id="rId35"/>
    <p:sldId id="289" r:id="rId36"/>
    <p:sldId id="290"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74"/>
  </p:normalViewPr>
  <p:slideViewPr>
    <p:cSldViewPr snapToGrid="0">
      <p:cViewPr varScale="1">
        <p:scale>
          <a:sx n="102" d="100"/>
          <a:sy n="102" d="100"/>
        </p:scale>
        <p:origin x="95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45AFB2-1A4F-F444-88B6-79ECE9230D46}" type="datetimeFigureOut">
              <a:rPr lang="en-US" smtClean="0"/>
              <a:t>8/17/23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EE9966-FA22-7F4A-9B12-65AE4B8F85D1}" type="slidenum">
              <a:rPr lang="en-US" smtClean="0"/>
              <a:t>‹#›</a:t>
            </a:fld>
            <a:endParaRPr lang="en-US"/>
          </a:p>
        </p:txBody>
      </p:sp>
    </p:spTree>
    <p:extLst>
      <p:ext uri="{BB962C8B-B14F-4D97-AF65-F5344CB8AC3E}">
        <p14:creationId xmlns:p14="http://schemas.microsoft.com/office/powerpoint/2010/main" val="32844349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EE9966-FA22-7F4A-9B12-65AE4B8F85D1}" type="slidenum">
              <a:rPr lang="en-US" smtClean="0"/>
              <a:t>10</a:t>
            </a:fld>
            <a:endParaRPr lang="en-US"/>
          </a:p>
        </p:txBody>
      </p:sp>
    </p:spTree>
    <p:extLst>
      <p:ext uri="{BB962C8B-B14F-4D97-AF65-F5344CB8AC3E}">
        <p14:creationId xmlns:p14="http://schemas.microsoft.com/office/powerpoint/2010/main" val="15555159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6EE9966-FA22-7F4A-9B12-65AE4B8F85D1}" type="slidenum">
              <a:rPr lang="en-US" smtClean="0"/>
              <a:t>18</a:t>
            </a:fld>
            <a:endParaRPr lang="en-US"/>
          </a:p>
        </p:txBody>
      </p:sp>
    </p:spTree>
    <p:extLst>
      <p:ext uri="{BB962C8B-B14F-4D97-AF65-F5344CB8AC3E}">
        <p14:creationId xmlns:p14="http://schemas.microsoft.com/office/powerpoint/2010/main" val="652904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3E513-F1F6-33DD-6652-2DEA844B95C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2ABB6E4-EB14-80D7-0780-940F4132DE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88ECA59-99DB-960C-6A10-CE06E161CBB5}"/>
              </a:ext>
            </a:extLst>
          </p:cNvPr>
          <p:cNvSpPr>
            <a:spLocks noGrp="1"/>
          </p:cNvSpPr>
          <p:nvPr>
            <p:ph type="dt" sz="half" idx="10"/>
          </p:nvPr>
        </p:nvSpPr>
        <p:spPr/>
        <p:txBody>
          <a:bodyPr/>
          <a:lstStyle/>
          <a:p>
            <a:fld id="{55F4A0A7-B4F2-8946-A047-E1B0548E1C7A}" type="datetimeFigureOut">
              <a:rPr lang="en-US" smtClean="0"/>
              <a:t>8/17/23</a:t>
            </a:fld>
            <a:endParaRPr lang="en-US"/>
          </a:p>
        </p:txBody>
      </p:sp>
      <p:sp>
        <p:nvSpPr>
          <p:cNvPr id="5" name="Footer Placeholder 4">
            <a:extLst>
              <a:ext uri="{FF2B5EF4-FFF2-40B4-BE49-F238E27FC236}">
                <a16:creationId xmlns:a16="http://schemas.microsoft.com/office/drawing/2014/main" id="{54C3443D-B9F1-3026-9C3C-837B55ECEE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35EB43-A05F-F2EA-68BD-9A2A2AABD02F}"/>
              </a:ext>
            </a:extLst>
          </p:cNvPr>
          <p:cNvSpPr>
            <a:spLocks noGrp="1"/>
          </p:cNvSpPr>
          <p:nvPr>
            <p:ph type="sldNum" sz="quarter" idx="12"/>
          </p:nvPr>
        </p:nvSpPr>
        <p:spPr/>
        <p:txBody>
          <a:bodyPr/>
          <a:lstStyle/>
          <a:p>
            <a:fld id="{6B23D215-4418-5F49-9447-3BC73F6F482C}" type="slidenum">
              <a:rPr lang="en-US" smtClean="0"/>
              <a:t>‹#›</a:t>
            </a:fld>
            <a:endParaRPr lang="en-US"/>
          </a:p>
        </p:txBody>
      </p:sp>
    </p:spTree>
    <p:extLst>
      <p:ext uri="{BB962C8B-B14F-4D97-AF65-F5344CB8AC3E}">
        <p14:creationId xmlns:p14="http://schemas.microsoft.com/office/powerpoint/2010/main" val="3774817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05428-65C2-5554-4738-47313694D25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F275DA-FE8E-586A-B860-4331AAFBED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737613-C30C-C059-65AD-2153D4EA8D84}"/>
              </a:ext>
            </a:extLst>
          </p:cNvPr>
          <p:cNvSpPr>
            <a:spLocks noGrp="1"/>
          </p:cNvSpPr>
          <p:nvPr>
            <p:ph type="dt" sz="half" idx="10"/>
          </p:nvPr>
        </p:nvSpPr>
        <p:spPr/>
        <p:txBody>
          <a:bodyPr/>
          <a:lstStyle/>
          <a:p>
            <a:fld id="{55F4A0A7-B4F2-8946-A047-E1B0548E1C7A}" type="datetimeFigureOut">
              <a:rPr lang="en-US" smtClean="0"/>
              <a:t>8/17/23</a:t>
            </a:fld>
            <a:endParaRPr lang="en-US"/>
          </a:p>
        </p:txBody>
      </p:sp>
      <p:sp>
        <p:nvSpPr>
          <p:cNvPr id="5" name="Footer Placeholder 4">
            <a:extLst>
              <a:ext uri="{FF2B5EF4-FFF2-40B4-BE49-F238E27FC236}">
                <a16:creationId xmlns:a16="http://schemas.microsoft.com/office/drawing/2014/main" id="{1836A659-4159-93D3-53A2-A0FC406054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F10C54-B45B-400A-B04C-D74156D29598}"/>
              </a:ext>
            </a:extLst>
          </p:cNvPr>
          <p:cNvSpPr>
            <a:spLocks noGrp="1"/>
          </p:cNvSpPr>
          <p:nvPr>
            <p:ph type="sldNum" sz="quarter" idx="12"/>
          </p:nvPr>
        </p:nvSpPr>
        <p:spPr/>
        <p:txBody>
          <a:bodyPr/>
          <a:lstStyle/>
          <a:p>
            <a:fld id="{6B23D215-4418-5F49-9447-3BC73F6F482C}" type="slidenum">
              <a:rPr lang="en-US" smtClean="0"/>
              <a:t>‹#›</a:t>
            </a:fld>
            <a:endParaRPr lang="en-US"/>
          </a:p>
        </p:txBody>
      </p:sp>
    </p:spTree>
    <p:extLst>
      <p:ext uri="{BB962C8B-B14F-4D97-AF65-F5344CB8AC3E}">
        <p14:creationId xmlns:p14="http://schemas.microsoft.com/office/powerpoint/2010/main" val="37799548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128709-F7BE-0592-3721-52D1D6D6102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A72362-9F7C-9DC3-15E7-6864D86BE42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E032CF-6573-A6A9-FD3E-1F3BFF4A25B4}"/>
              </a:ext>
            </a:extLst>
          </p:cNvPr>
          <p:cNvSpPr>
            <a:spLocks noGrp="1"/>
          </p:cNvSpPr>
          <p:nvPr>
            <p:ph type="dt" sz="half" idx="10"/>
          </p:nvPr>
        </p:nvSpPr>
        <p:spPr/>
        <p:txBody>
          <a:bodyPr/>
          <a:lstStyle/>
          <a:p>
            <a:fld id="{55F4A0A7-B4F2-8946-A047-E1B0548E1C7A}" type="datetimeFigureOut">
              <a:rPr lang="en-US" smtClean="0"/>
              <a:t>8/17/23</a:t>
            </a:fld>
            <a:endParaRPr lang="en-US"/>
          </a:p>
        </p:txBody>
      </p:sp>
      <p:sp>
        <p:nvSpPr>
          <p:cNvPr id="5" name="Footer Placeholder 4">
            <a:extLst>
              <a:ext uri="{FF2B5EF4-FFF2-40B4-BE49-F238E27FC236}">
                <a16:creationId xmlns:a16="http://schemas.microsoft.com/office/drawing/2014/main" id="{5E3A398B-92DD-9987-8D9D-CB36A953D9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3581E1-F657-373F-3215-41DA6EA40CC9}"/>
              </a:ext>
            </a:extLst>
          </p:cNvPr>
          <p:cNvSpPr>
            <a:spLocks noGrp="1"/>
          </p:cNvSpPr>
          <p:nvPr>
            <p:ph type="sldNum" sz="quarter" idx="12"/>
          </p:nvPr>
        </p:nvSpPr>
        <p:spPr/>
        <p:txBody>
          <a:bodyPr/>
          <a:lstStyle/>
          <a:p>
            <a:fld id="{6B23D215-4418-5F49-9447-3BC73F6F482C}" type="slidenum">
              <a:rPr lang="en-US" smtClean="0"/>
              <a:t>‹#›</a:t>
            </a:fld>
            <a:endParaRPr lang="en-US"/>
          </a:p>
        </p:txBody>
      </p:sp>
    </p:spTree>
    <p:extLst>
      <p:ext uri="{BB962C8B-B14F-4D97-AF65-F5344CB8AC3E}">
        <p14:creationId xmlns:p14="http://schemas.microsoft.com/office/powerpoint/2010/main" val="21279938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82FBB-BBEB-7DB0-F867-A4DAF9B9714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95FE8BC-C866-7478-8458-681F01F25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6D7E83-FD00-4353-5D9D-F20D3D4810C3}"/>
              </a:ext>
            </a:extLst>
          </p:cNvPr>
          <p:cNvSpPr>
            <a:spLocks noGrp="1"/>
          </p:cNvSpPr>
          <p:nvPr>
            <p:ph type="dt" sz="half" idx="10"/>
          </p:nvPr>
        </p:nvSpPr>
        <p:spPr/>
        <p:txBody>
          <a:bodyPr/>
          <a:lstStyle/>
          <a:p>
            <a:fld id="{55F4A0A7-B4F2-8946-A047-E1B0548E1C7A}" type="datetimeFigureOut">
              <a:rPr lang="en-US" smtClean="0"/>
              <a:t>8/17/23</a:t>
            </a:fld>
            <a:endParaRPr lang="en-US"/>
          </a:p>
        </p:txBody>
      </p:sp>
      <p:sp>
        <p:nvSpPr>
          <p:cNvPr id="5" name="Footer Placeholder 4">
            <a:extLst>
              <a:ext uri="{FF2B5EF4-FFF2-40B4-BE49-F238E27FC236}">
                <a16:creationId xmlns:a16="http://schemas.microsoft.com/office/drawing/2014/main" id="{8FFEEB80-CF5A-DCD0-3D49-AF7AA63755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CFB7E1-5565-D2AE-3AFD-5454C8D35614}"/>
              </a:ext>
            </a:extLst>
          </p:cNvPr>
          <p:cNvSpPr>
            <a:spLocks noGrp="1"/>
          </p:cNvSpPr>
          <p:nvPr>
            <p:ph type="sldNum" sz="quarter" idx="12"/>
          </p:nvPr>
        </p:nvSpPr>
        <p:spPr/>
        <p:txBody>
          <a:bodyPr/>
          <a:lstStyle/>
          <a:p>
            <a:fld id="{6B23D215-4418-5F49-9447-3BC73F6F482C}" type="slidenum">
              <a:rPr lang="en-US" smtClean="0"/>
              <a:t>‹#›</a:t>
            </a:fld>
            <a:endParaRPr lang="en-US"/>
          </a:p>
        </p:txBody>
      </p:sp>
    </p:spTree>
    <p:extLst>
      <p:ext uri="{BB962C8B-B14F-4D97-AF65-F5344CB8AC3E}">
        <p14:creationId xmlns:p14="http://schemas.microsoft.com/office/powerpoint/2010/main" val="1270516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30C42-0B97-0640-2C3F-4C38CB703C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FEE5A7D-DE08-4107-2DE8-2E4D857E39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68E57C-3F4F-1B66-1C45-B057A6DC38B9}"/>
              </a:ext>
            </a:extLst>
          </p:cNvPr>
          <p:cNvSpPr>
            <a:spLocks noGrp="1"/>
          </p:cNvSpPr>
          <p:nvPr>
            <p:ph type="dt" sz="half" idx="10"/>
          </p:nvPr>
        </p:nvSpPr>
        <p:spPr/>
        <p:txBody>
          <a:bodyPr/>
          <a:lstStyle/>
          <a:p>
            <a:fld id="{55F4A0A7-B4F2-8946-A047-E1B0548E1C7A}" type="datetimeFigureOut">
              <a:rPr lang="en-US" smtClean="0"/>
              <a:t>8/17/23</a:t>
            </a:fld>
            <a:endParaRPr lang="en-US"/>
          </a:p>
        </p:txBody>
      </p:sp>
      <p:sp>
        <p:nvSpPr>
          <p:cNvPr id="5" name="Footer Placeholder 4">
            <a:extLst>
              <a:ext uri="{FF2B5EF4-FFF2-40B4-BE49-F238E27FC236}">
                <a16:creationId xmlns:a16="http://schemas.microsoft.com/office/drawing/2014/main" id="{4DC97384-5330-7BA6-E67A-9223B3BB55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6C46E-3137-D115-2593-C2C614C7D169}"/>
              </a:ext>
            </a:extLst>
          </p:cNvPr>
          <p:cNvSpPr>
            <a:spLocks noGrp="1"/>
          </p:cNvSpPr>
          <p:nvPr>
            <p:ph type="sldNum" sz="quarter" idx="12"/>
          </p:nvPr>
        </p:nvSpPr>
        <p:spPr/>
        <p:txBody>
          <a:bodyPr/>
          <a:lstStyle/>
          <a:p>
            <a:fld id="{6B23D215-4418-5F49-9447-3BC73F6F482C}" type="slidenum">
              <a:rPr lang="en-US" smtClean="0"/>
              <a:t>‹#›</a:t>
            </a:fld>
            <a:endParaRPr lang="en-US"/>
          </a:p>
        </p:txBody>
      </p:sp>
    </p:spTree>
    <p:extLst>
      <p:ext uri="{BB962C8B-B14F-4D97-AF65-F5344CB8AC3E}">
        <p14:creationId xmlns:p14="http://schemas.microsoft.com/office/powerpoint/2010/main" val="5546720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8E9C6-0254-0F0D-4AEE-3494CE3D5E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9621A48-9CF2-045A-6623-377A175DF0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0E696CA-3864-7A11-3CEC-1103988545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BFBB3D1-BF0C-94C2-8A1D-49AF0E88CF4F}"/>
              </a:ext>
            </a:extLst>
          </p:cNvPr>
          <p:cNvSpPr>
            <a:spLocks noGrp="1"/>
          </p:cNvSpPr>
          <p:nvPr>
            <p:ph type="dt" sz="half" idx="10"/>
          </p:nvPr>
        </p:nvSpPr>
        <p:spPr/>
        <p:txBody>
          <a:bodyPr/>
          <a:lstStyle/>
          <a:p>
            <a:fld id="{55F4A0A7-B4F2-8946-A047-E1B0548E1C7A}" type="datetimeFigureOut">
              <a:rPr lang="en-US" smtClean="0"/>
              <a:t>8/17/23</a:t>
            </a:fld>
            <a:endParaRPr lang="en-US"/>
          </a:p>
        </p:txBody>
      </p:sp>
      <p:sp>
        <p:nvSpPr>
          <p:cNvPr id="6" name="Footer Placeholder 5">
            <a:extLst>
              <a:ext uri="{FF2B5EF4-FFF2-40B4-BE49-F238E27FC236}">
                <a16:creationId xmlns:a16="http://schemas.microsoft.com/office/drawing/2014/main" id="{0FC1D907-6D43-AA59-F7B3-3FBF38F6CB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1CF6D1-5A1E-80A2-732A-5E5748E0AD26}"/>
              </a:ext>
            </a:extLst>
          </p:cNvPr>
          <p:cNvSpPr>
            <a:spLocks noGrp="1"/>
          </p:cNvSpPr>
          <p:nvPr>
            <p:ph type="sldNum" sz="quarter" idx="12"/>
          </p:nvPr>
        </p:nvSpPr>
        <p:spPr/>
        <p:txBody>
          <a:bodyPr/>
          <a:lstStyle/>
          <a:p>
            <a:fld id="{6B23D215-4418-5F49-9447-3BC73F6F482C}" type="slidenum">
              <a:rPr lang="en-US" smtClean="0"/>
              <a:t>‹#›</a:t>
            </a:fld>
            <a:endParaRPr lang="en-US"/>
          </a:p>
        </p:txBody>
      </p:sp>
    </p:spTree>
    <p:extLst>
      <p:ext uri="{BB962C8B-B14F-4D97-AF65-F5344CB8AC3E}">
        <p14:creationId xmlns:p14="http://schemas.microsoft.com/office/powerpoint/2010/main" val="3627847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A3C3A-2840-603E-C1B6-77AF890408A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E5960E-D78C-3250-8416-8AB734B2F1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B9B97B-3F59-7BE0-B9AF-08587FEEBF5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CB9C73-2C05-27D1-96FE-E21BB14C74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FE464D6-B094-7530-299E-B1D9FCC069A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870526-8879-6933-B317-5556DA788482}"/>
              </a:ext>
            </a:extLst>
          </p:cNvPr>
          <p:cNvSpPr>
            <a:spLocks noGrp="1"/>
          </p:cNvSpPr>
          <p:nvPr>
            <p:ph type="dt" sz="half" idx="10"/>
          </p:nvPr>
        </p:nvSpPr>
        <p:spPr/>
        <p:txBody>
          <a:bodyPr/>
          <a:lstStyle/>
          <a:p>
            <a:fld id="{55F4A0A7-B4F2-8946-A047-E1B0548E1C7A}" type="datetimeFigureOut">
              <a:rPr lang="en-US" smtClean="0"/>
              <a:t>8/17/23</a:t>
            </a:fld>
            <a:endParaRPr lang="en-US"/>
          </a:p>
        </p:txBody>
      </p:sp>
      <p:sp>
        <p:nvSpPr>
          <p:cNvPr id="8" name="Footer Placeholder 7">
            <a:extLst>
              <a:ext uri="{FF2B5EF4-FFF2-40B4-BE49-F238E27FC236}">
                <a16:creationId xmlns:a16="http://schemas.microsoft.com/office/drawing/2014/main" id="{702449A9-52F6-2D2B-1904-9D2A3053F0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73B2767-1B8E-1064-3306-3A40CA260AE7}"/>
              </a:ext>
            </a:extLst>
          </p:cNvPr>
          <p:cNvSpPr>
            <a:spLocks noGrp="1"/>
          </p:cNvSpPr>
          <p:nvPr>
            <p:ph type="sldNum" sz="quarter" idx="12"/>
          </p:nvPr>
        </p:nvSpPr>
        <p:spPr/>
        <p:txBody>
          <a:bodyPr/>
          <a:lstStyle/>
          <a:p>
            <a:fld id="{6B23D215-4418-5F49-9447-3BC73F6F482C}" type="slidenum">
              <a:rPr lang="en-US" smtClean="0"/>
              <a:t>‹#›</a:t>
            </a:fld>
            <a:endParaRPr lang="en-US"/>
          </a:p>
        </p:txBody>
      </p:sp>
    </p:spTree>
    <p:extLst>
      <p:ext uri="{BB962C8B-B14F-4D97-AF65-F5344CB8AC3E}">
        <p14:creationId xmlns:p14="http://schemas.microsoft.com/office/powerpoint/2010/main" val="3501375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940B76-D9FD-C662-C364-66CB2BCFA48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1FC50C-4E08-AA30-1857-A94D6202AD1A}"/>
              </a:ext>
            </a:extLst>
          </p:cNvPr>
          <p:cNvSpPr>
            <a:spLocks noGrp="1"/>
          </p:cNvSpPr>
          <p:nvPr>
            <p:ph type="dt" sz="half" idx="10"/>
          </p:nvPr>
        </p:nvSpPr>
        <p:spPr/>
        <p:txBody>
          <a:bodyPr/>
          <a:lstStyle/>
          <a:p>
            <a:fld id="{55F4A0A7-B4F2-8946-A047-E1B0548E1C7A}" type="datetimeFigureOut">
              <a:rPr lang="en-US" smtClean="0"/>
              <a:t>8/17/23</a:t>
            </a:fld>
            <a:endParaRPr lang="en-US"/>
          </a:p>
        </p:txBody>
      </p:sp>
      <p:sp>
        <p:nvSpPr>
          <p:cNvPr id="4" name="Footer Placeholder 3">
            <a:extLst>
              <a:ext uri="{FF2B5EF4-FFF2-40B4-BE49-F238E27FC236}">
                <a16:creationId xmlns:a16="http://schemas.microsoft.com/office/drawing/2014/main" id="{075CDD49-9646-3FB1-7916-2A3EDD9A8E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3C0D713-FBA5-E914-E98F-EA0445594046}"/>
              </a:ext>
            </a:extLst>
          </p:cNvPr>
          <p:cNvSpPr>
            <a:spLocks noGrp="1"/>
          </p:cNvSpPr>
          <p:nvPr>
            <p:ph type="sldNum" sz="quarter" idx="12"/>
          </p:nvPr>
        </p:nvSpPr>
        <p:spPr/>
        <p:txBody>
          <a:bodyPr/>
          <a:lstStyle/>
          <a:p>
            <a:fld id="{6B23D215-4418-5F49-9447-3BC73F6F482C}" type="slidenum">
              <a:rPr lang="en-US" smtClean="0"/>
              <a:t>‹#›</a:t>
            </a:fld>
            <a:endParaRPr lang="en-US"/>
          </a:p>
        </p:txBody>
      </p:sp>
    </p:spTree>
    <p:extLst>
      <p:ext uri="{BB962C8B-B14F-4D97-AF65-F5344CB8AC3E}">
        <p14:creationId xmlns:p14="http://schemas.microsoft.com/office/powerpoint/2010/main" val="4190272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B533D5-C58B-2194-2FB7-F02A7336DE3C}"/>
              </a:ext>
            </a:extLst>
          </p:cNvPr>
          <p:cNvSpPr>
            <a:spLocks noGrp="1"/>
          </p:cNvSpPr>
          <p:nvPr>
            <p:ph type="dt" sz="half" idx="10"/>
          </p:nvPr>
        </p:nvSpPr>
        <p:spPr/>
        <p:txBody>
          <a:bodyPr/>
          <a:lstStyle/>
          <a:p>
            <a:fld id="{55F4A0A7-B4F2-8946-A047-E1B0548E1C7A}" type="datetimeFigureOut">
              <a:rPr lang="en-US" smtClean="0"/>
              <a:t>8/17/23</a:t>
            </a:fld>
            <a:endParaRPr lang="en-US"/>
          </a:p>
        </p:txBody>
      </p:sp>
      <p:sp>
        <p:nvSpPr>
          <p:cNvPr id="3" name="Footer Placeholder 2">
            <a:extLst>
              <a:ext uri="{FF2B5EF4-FFF2-40B4-BE49-F238E27FC236}">
                <a16:creationId xmlns:a16="http://schemas.microsoft.com/office/drawing/2014/main" id="{5D59321E-835A-A67C-F18E-DC6819173E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9BAE335-18AC-0C1C-AD2D-DAF6D555B4B0}"/>
              </a:ext>
            </a:extLst>
          </p:cNvPr>
          <p:cNvSpPr>
            <a:spLocks noGrp="1"/>
          </p:cNvSpPr>
          <p:nvPr>
            <p:ph type="sldNum" sz="quarter" idx="12"/>
          </p:nvPr>
        </p:nvSpPr>
        <p:spPr/>
        <p:txBody>
          <a:bodyPr/>
          <a:lstStyle/>
          <a:p>
            <a:fld id="{6B23D215-4418-5F49-9447-3BC73F6F482C}" type="slidenum">
              <a:rPr lang="en-US" smtClean="0"/>
              <a:t>‹#›</a:t>
            </a:fld>
            <a:endParaRPr lang="en-US"/>
          </a:p>
        </p:txBody>
      </p:sp>
    </p:spTree>
    <p:extLst>
      <p:ext uri="{BB962C8B-B14F-4D97-AF65-F5344CB8AC3E}">
        <p14:creationId xmlns:p14="http://schemas.microsoft.com/office/powerpoint/2010/main" val="1880078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2AA9A-6A22-C543-A5BF-C1163C992F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8CB40E5-1B28-7954-C5AE-36360E44450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2A8C940-7AC8-976F-0B38-D79266A709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DB442A-CADA-85BD-020D-A06D454EB9C6}"/>
              </a:ext>
            </a:extLst>
          </p:cNvPr>
          <p:cNvSpPr>
            <a:spLocks noGrp="1"/>
          </p:cNvSpPr>
          <p:nvPr>
            <p:ph type="dt" sz="half" idx="10"/>
          </p:nvPr>
        </p:nvSpPr>
        <p:spPr/>
        <p:txBody>
          <a:bodyPr/>
          <a:lstStyle/>
          <a:p>
            <a:fld id="{55F4A0A7-B4F2-8946-A047-E1B0548E1C7A}" type="datetimeFigureOut">
              <a:rPr lang="en-US" smtClean="0"/>
              <a:t>8/17/23</a:t>
            </a:fld>
            <a:endParaRPr lang="en-US"/>
          </a:p>
        </p:txBody>
      </p:sp>
      <p:sp>
        <p:nvSpPr>
          <p:cNvPr id="6" name="Footer Placeholder 5">
            <a:extLst>
              <a:ext uri="{FF2B5EF4-FFF2-40B4-BE49-F238E27FC236}">
                <a16:creationId xmlns:a16="http://schemas.microsoft.com/office/drawing/2014/main" id="{5CFAF645-4CA7-5B0D-4AC6-1F38A81A8EF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6412F0-D87D-BF43-34B6-1F6ED11E6116}"/>
              </a:ext>
            </a:extLst>
          </p:cNvPr>
          <p:cNvSpPr>
            <a:spLocks noGrp="1"/>
          </p:cNvSpPr>
          <p:nvPr>
            <p:ph type="sldNum" sz="quarter" idx="12"/>
          </p:nvPr>
        </p:nvSpPr>
        <p:spPr/>
        <p:txBody>
          <a:bodyPr/>
          <a:lstStyle/>
          <a:p>
            <a:fld id="{6B23D215-4418-5F49-9447-3BC73F6F482C}" type="slidenum">
              <a:rPr lang="en-US" smtClean="0"/>
              <a:t>‹#›</a:t>
            </a:fld>
            <a:endParaRPr lang="en-US"/>
          </a:p>
        </p:txBody>
      </p:sp>
    </p:spTree>
    <p:extLst>
      <p:ext uri="{BB962C8B-B14F-4D97-AF65-F5344CB8AC3E}">
        <p14:creationId xmlns:p14="http://schemas.microsoft.com/office/powerpoint/2010/main" val="22821334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97E6E-9FDE-B0DA-17EA-DD16A2EC40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D3713C4-6F2B-956A-C217-06529DDA7E0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569FB4F-1EEA-4111-02F1-17A477821A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69C221-001D-56EA-E5BA-D90648FC4E06}"/>
              </a:ext>
            </a:extLst>
          </p:cNvPr>
          <p:cNvSpPr>
            <a:spLocks noGrp="1"/>
          </p:cNvSpPr>
          <p:nvPr>
            <p:ph type="dt" sz="half" idx="10"/>
          </p:nvPr>
        </p:nvSpPr>
        <p:spPr/>
        <p:txBody>
          <a:bodyPr/>
          <a:lstStyle/>
          <a:p>
            <a:fld id="{55F4A0A7-B4F2-8946-A047-E1B0548E1C7A}" type="datetimeFigureOut">
              <a:rPr lang="en-US" smtClean="0"/>
              <a:t>8/17/23</a:t>
            </a:fld>
            <a:endParaRPr lang="en-US"/>
          </a:p>
        </p:txBody>
      </p:sp>
      <p:sp>
        <p:nvSpPr>
          <p:cNvPr id="6" name="Footer Placeholder 5">
            <a:extLst>
              <a:ext uri="{FF2B5EF4-FFF2-40B4-BE49-F238E27FC236}">
                <a16:creationId xmlns:a16="http://schemas.microsoft.com/office/drawing/2014/main" id="{97706E27-1110-1255-725F-B18B0777EE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ADF5D7-CA7B-ACDA-EFDE-9F68EDAEA2E3}"/>
              </a:ext>
            </a:extLst>
          </p:cNvPr>
          <p:cNvSpPr>
            <a:spLocks noGrp="1"/>
          </p:cNvSpPr>
          <p:nvPr>
            <p:ph type="sldNum" sz="quarter" idx="12"/>
          </p:nvPr>
        </p:nvSpPr>
        <p:spPr/>
        <p:txBody>
          <a:bodyPr/>
          <a:lstStyle/>
          <a:p>
            <a:fld id="{6B23D215-4418-5F49-9447-3BC73F6F482C}" type="slidenum">
              <a:rPr lang="en-US" smtClean="0"/>
              <a:t>‹#›</a:t>
            </a:fld>
            <a:endParaRPr lang="en-US"/>
          </a:p>
        </p:txBody>
      </p:sp>
    </p:spTree>
    <p:extLst>
      <p:ext uri="{BB962C8B-B14F-4D97-AF65-F5344CB8AC3E}">
        <p14:creationId xmlns:p14="http://schemas.microsoft.com/office/powerpoint/2010/main" val="3110322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302466-B36E-15FA-2EB5-6F4B960F71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8BF46BB-066D-C8C3-692F-D5968F05AF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FEBEF7-7CB9-6109-C854-DC18BFB628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5F4A0A7-B4F2-8946-A047-E1B0548E1C7A}" type="datetimeFigureOut">
              <a:rPr lang="en-US" smtClean="0"/>
              <a:t>8/17/23</a:t>
            </a:fld>
            <a:endParaRPr lang="en-US"/>
          </a:p>
        </p:txBody>
      </p:sp>
      <p:sp>
        <p:nvSpPr>
          <p:cNvPr id="5" name="Footer Placeholder 4">
            <a:extLst>
              <a:ext uri="{FF2B5EF4-FFF2-40B4-BE49-F238E27FC236}">
                <a16:creationId xmlns:a16="http://schemas.microsoft.com/office/drawing/2014/main" id="{8771D403-478A-DFFC-D2BF-FCC2A0E26F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9B9FB23-2976-0964-7A48-8FCBA3B76E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23D215-4418-5F49-9447-3BC73F6F482C}" type="slidenum">
              <a:rPr lang="en-US" smtClean="0"/>
              <a:t>‹#›</a:t>
            </a:fld>
            <a:endParaRPr lang="en-US"/>
          </a:p>
        </p:txBody>
      </p:sp>
    </p:spTree>
    <p:extLst>
      <p:ext uri="{BB962C8B-B14F-4D97-AF65-F5344CB8AC3E}">
        <p14:creationId xmlns:p14="http://schemas.microsoft.com/office/powerpoint/2010/main" val="1052813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090A8-CDFE-166C-1326-D200BFE8C502}"/>
              </a:ext>
            </a:extLst>
          </p:cNvPr>
          <p:cNvSpPr>
            <a:spLocks noGrp="1"/>
          </p:cNvSpPr>
          <p:nvPr>
            <p:ph type="ctrTitle"/>
          </p:nvPr>
        </p:nvSpPr>
        <p:spPr/>
        <p:txBody>
          <a:bodyPr/>
          <a:lstStyle/>
          <a:p>
            <a:r>
              <a:rPr lang="en-US" dirty="0"/>
              <a:t>Toronto Traffic Collision Prediction Model</a:t>
            </a:r>
          </a:p>
        </p:txBody>
      </p:sp>
      <p:sp>
        <p:nvSpPr>
          <p:cNvPr id="3" name="Subtitle 2">
            <a:extLst>
              <a:ext uri="{FF2B5EF4-FFF2-40B4-BE49-F238E27FC236}">
                <a16:creationId xmlns:a16="http://schemas.microsoft.com/office/drawing/2014/main" id="{7EB0BFFF-88ED-99C9-43B8-CDCD5A6DA5EA}"/>
              </a:ext>
            </a:extLst>
          </p:cNvPr>
          <p:cNvSpPr>
            <a:spLocks noGrp="1"/>
          </p:cNvSpPr>
          <p:nvPr>
            <p:ph type="subTitle" idx="1"/>
          </p:nvPr>
        </p:nvSpPr>
        <p:spPr/>
        <p:txBody>
          <a:bodyPr/>
          <a:lstStyle/>
          <a:p>
            <a:r>
              <a:rPr lang="en-US" dirty="0"/>
              <a:t>By: Rakeen Ahmed</a:t>
            </a:r>
          </a:p>
        </p:txBody>
      </p:sp>
    </p:spTree>
    <p:extLst>
      <p:ext uri="{BB962C8B-B14F-4D97-AF65-F5344CB8AC3E}">
        <p14:creationId xmlns:p14="http://schemas.microsoft.com/office/powerpoint/2010/main" val="39474936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5A68B-5B8A-2D67-880B-EBCD5A1F4D74}"/>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6AC17A01-635D-5E24-CA21-A2ACBD5A9770}"/>
              </a:ext>
            </a:extLst>
          </p:cNvPr>
          <p:cNvSpPr>
            <a:spLocks noGrp="1"/>
          </p:cNvSpPr>
          <p:nvPr>
            <p:ph idx="1"/>
          </p:nvPr>
        </p:nvSpPr>
        <p:spPr/>
        <p:txBody>
          <a:bodyPr>
            <a:normAutofit fontScale="77500" lnSpcReduction="20000"/>
          </a:bodyPr>
          <a:lstStyle/>
          <a:p>
            <a:r>
              <a:rPr lang="en-US" dirty="0">
                <a:solidFill>
                  <a:schemeClr val="accent1">
                    <a:lumMod val="75000"/>
                  </a:schemeClr>
                </a:solidFill>
              </a:rPr>
              <a:t>Toronto </a:t>
            </a:r>
            <a:r>
              <a:rPr lang="en-US" dirty="0" err="1">
                <a:solidFill>
                  <a:schemeClr val="accent1">
                    <a:lumMod val="75000"/>
                  </a:schemeClr>
                </a:solidFill>
              </a:rPr>
              <a:t>Centreline</a:t>
            </a:r>
            <a:r>
              <a:rPr lang="en-US" dirty="0">
                <a:solidFill>
                  <a:schemeClr val="accent1">
                    <a:lumMod val="75000"/>
                  </a:schemeClr>
                </a:solidFill>
              </a:rPr>
              <a:t> Road Network</a:t>
            </a:r>
          </a:p>
          <a:p>
            <a:r>
              <a:rPr lang="en-US" dirty="0">
                <a:solidFill>
                  <a:schemeClr val="accent1">
                    <a:lumMod val="75000"/>
                  </a:schemeClr>
                </a:solidFill>
              </a:rPr>
              <a:t>All Traffic Collisions</a:t>
            </a:r>
          </a:p>
          <a:p>
            <a:r>
              <a:rPr lang="en-US" dirty="0">
                <a:solidFill>
                  <a:schemeClr val="accent1">
                    <a:lumMod val="75000"/>
                  </a:schemeClr>
                </a:solidFill>
              </a:rPr>
              <a:t>Traffic Volumes</a:t>
            </a:r>
          </a:p>
          <a:p>
            <a:r>
              <a:rPr lang="en-US" dirty="0" err="1"/>
              <a:t>Centreline</a:t>
            </a:r>
            <a:r>
              <a:rPr lang="en-US" dirty="0"/>
              <a:t> Lanes</a:t>
            </a:r>
          </a:p>
          <a:p>
            <a:r>
              <a:rPr lang="en-US" dirty="0"/>
              <a:t>Automated Speed Enforcement</a:t>
            </a:r>
          </a:p>
          <a:p>
            <a:r>
              <a:rPr lang="en-US" dirty="0"/>
              <a:t>Cycling Network</a:t>
            </a:r>
          </a:p>
          <a:p>
            <a:r>
              <a:rPr lang="en-US" dirty="0"/>
              <a:t>Pedestrian Crossings</a:t>
            </a:r>
          </a:p>
          <a:p>
            <a:r>
              <a:rPr lang="en-US" dirty="0"/>
              <a:t>Traffic Calming</a:t>
            </a:r>
          </a:p>
          <a:p>
            <a:r>
              <a:rPr lang="en-US" dirty="0"/>
              <a:t>Traffic Cameras</a:t>
            </a:r>
          </a:p>
          <a:p>
            <a:r>
              <a:rPr lang="en-US" dirty="0"/>
              <a:t>Posted Speed Limits</a:t>
            </a:r>
          </a:p>
          <a:p>
            <a:r>
              <a:rPr lang="en-US" dirty="0"/>
              <a:t>Sensitive Zones</a:t>
            </a:r>
          </a:p>
          <a:p>
            <a:r>
              <a:rPr lang="en-US" dirty="0"/>
              <a:t>KSI</a:t>
            </a:r>
          </a:p>
          <a:p>
            <a:pPr marL="0" indent="0">
              <a:buNone/>
            </a:pPr>
            <a:endParaRPr lang="en-US" dirty="0"/>
          </a:p>
        </p:txBody>
      </p:sp>
    </p:spTree>
    <p:extLst>
      <p:ext uri="{BB962C8B-B14F-4D97-AF65-F5344CB8AC3E}">
        <p14:creationId xmlns:p14="http://schemas.microsoft.com/office/powerpoint/2010/main" val="1914601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5A68B-5B8A-2D67-880B-EBCD5A1F4D74}"/>
              </a:ext>
            </a:extLst>
          </p:cNvPr>
          <p:cNvSpPr>
            <a:spLocks noGrp="1"/>
          </p:cNvSpPr>
          <p:nvPr>
            <p:ph type="title"/>
          </p:nvPr>
        </p:nvSpPr>
        <p:spPr/>
        <p:txBody>
          <a:bodyPr/>
          <a:lstStyle/>
          <a:p>
            <a:r>
              <a:rPr lang="en-US"/>
              <a:t>Merging Datasets</a:t>
            </a:r>
            <a:endParaRPr lang="en-US" dirty="0"/>
          </a:p>
        </p:txBody>
      </p:sp>
      <p:sp>
        <p:nvSpPr>
          <p:cNvPr id="3" name="Content Placeholder 2">
            <a:extLst>
              <a:ext uri="{FF2B5EF4-FFF2-40B4-BE49-F238E27FC236}">
                <a16:creationId xmlns:a16="http://schemas.microsoft.com/office/drawing/2014/main" id="{6AC17A01-635D-5E24-CA21-A2ACBD5A9770}"/>
              </a:ext>
            </a:extLst>
          </p:cNvPr>
          <p:cNvSpPr>
            <a:spLocks noGrp="1"/>
          </p:cNvSpPr>
          <p:nvPr>
            <p:ph idx="1"/>
          </p:nvPr>
        </p:nvSpPr>
        <p:spPr>
          <a:xfrm>
            <a:off x="838200" y="1825625"/>
            <a:ext cx="10515600" cy="4667250"/>
          </a:xfrm>
        </p:spPr>
        <p:txBody>
          <a:bodyPr/>
          <a:lstStyle/>
          <a:p>
            <a:r>
              <a:rPr lang="en-US" dirty="0"/>
              <a:t>Datasets were merged using a spatial join using </a:t>
            </a:r>
            <a:r>
              <a:rPr lang="en-US" dirty="0" err="1"/>
              <a:t>GeoPandas</a:t>
            </a:r>
            <a:r>
              <a:rPr lang="en-US" dirty="0"/>
              <a:t> using exact or radius search.</a:t>
            </a:r>
          </a:p>
          <a:p>
            <a:r>
              <a:rPr lang="en-US" dirty="0"/>
              <a:t>Toronto Road Network was used as the base dataset</a:t>
            </a:r>
          </a:p>
          <a:p>
            <a:pPr lvl="1"/>
            <a:r>
              <a:rPr lang="en-US" dirty="0"/>
              <a:t>Get design and infrastructure features for all road segments for our prediction model.</a:t>
            </a:r>
          </a:p>
          <a:p>
            <a:endParaRPr lang="en-US" dirty="0"/>
          </a:p>
          <a:p>
            <a:endParaRPr lang="en-US" dirty="0"/>
          </a:p>
          <a:p>
            <a:endParaRPr lang="en-US" dirty="0"/>
          </a:p>
        </p:txBody>
      </p:sp>
      <p:pic>
        <p:nvPicPr>
          <p:cNvPr id="4" name="Picture 3">
            <a:extLst>
              <a:ext uri="{FF2B5EF4-FFF2-40B4-BE49-F238E27FC236}">
                <a16:creationId xmlns:a16="http://schemas.microsoft.com/office/drawing/2014/main" id="{6FC53B7D-72CF-8874-1483-F71EF3B17FEE}"/>
              </a:ext>
            </a:extLst>
          </p:cNvPr>
          <p:cNvPicPr>
            <a:picLocks noChangeAspect="1"/>
          </p:cNvPicPr>
          <p:nvPr/>
        </p:nvPicPr>
        <p:blipFill>
          <a:blip r:embed="rId2"/>
          <a:stretch>
            <a:fillRect/>
          </a:stretch>
        </p:blipFill>
        <p:spPr>
          <a:xfrm>
            <a:off x="1736147" y="4169061"/>
            <a:ext cx="3470181" cy="2417429"/>
          </a:xfrm>
          <a:prstGeom prst="rect">
            <a:avLst/>
          </a:prstGeom>
        </p:spPr>
      </p:pic>
      <p:pic>
        <p:nvPicPr>
          <p:cNvPr id="5" name="Picture 4">
            <a:extLst>
              <a:ext uri="{FF2B5EF4-FFF2-40B4-BE49-F238E27FC236}">
                <a16:creationId xmlns:a16="http://schemas.microsoft.com/office/drawing/2014/main" id="{65319D92-D17B-2AB1-0B7C-321DE73523D7}"/>
              </a:ext>
            </a:extLst>
          </p:cNvPr>
          <p:cNvPicPr>
            <a:picLocks noChangeAspect="1"/>
          </p:cNvPicPr>
          <p:nvPr/>
        </p:nvPicPr>
        <p:blipFill>
          <a:blip r:embed="rId3"/>
          <a:stretch>
            <a:fillRect/>
          </a:stretch>
        </p:blipFill>
        <p:spPr>
          <a:xfrm>
            <a:off x="5949392" y="4169062"/>
            <a:ext cx="3470181" cy="2364300"/>
          </a:xfrm>
          <a:prstGeom prst="rect">
            <a:avLst/>
          </a:prstGeom>
        </p:spPr>
      </p:pic>
    </p:spTree>
    <p:extLst>
      <p:ext uri="{BB962C8B-B14F-4D97-AF65-F5344CB8AC3E}">
        <p14:creationId xmlns:p14="http://schemas.microsoft.com/office/powerpoint/2010/main" val="4044205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5A68B-5B8A-2D67-880B-EBCD5A1F4D74}"/>
              </a:ext>
            </a:extLst>
          </p:cNvPr>
          <p:cNvSpPr>
            <a:spLocks noGrp="1"/>
          </p:cNvSpPr>
          <p:nvPr>
            <p:ph type="title"/>
          </p:nvPr>
        </p:nvSpPr>
        <p:spPr/>
        <p:txBody>
          <a:bodyPr/>
          <a:lstStyle/>
          <a:p>
            <a:r>
              <a:rPr lang="en-US" dirty="0"/>
              <a:t>Final Dataset &amp; Exclusions</a:t>
            </a:r>
          </a:p>
        </p:txBody>
      </p:sp>
      <p:sp>
        <p:nvSpPr>
          <p:cNvPr id="3" name="Content Placeholder 2">
            <a:extLst>
              <a:ext uri="{FF2B5EF4-FFF2-40B4-BE49-F238E27FC236}">
                <a16:creationId xmlns:a16="http://schemas.microsoft.com/office/drawing/2014/main" id="{6AC17A01-635D-5E24-CA21-A2ACBD5A9770}"/>
              </a:ext>
            </a:extLst>
          </p:cNvPr>
          <p:cNvSpPr>
            <a:spLocks noGrp="1"/>
          </p:cNvSpPr>
          <p:nvPr>
            <p:ph idx="1"/>
          </p:nvPr>
        </p:nvSpPr>
        <p:spPr/>
        <p:txBody>
          <a:bodyPr>
            <a:normAutofit fontScale="92500"/>
          </a:bodyPr>
          <a:lstStyle/>
          <a:p>
            <a:r>
              <a:rPr lang="en-US" dirty="0"/>
              <a:t>Final Dataset contained 13,979 rows and 26 columns. (All features not shown)</a:t>
            </a:r>
          </a:p>
          <a:p>
            <a:endParaRPr lang="en-US" dirty="0"/>
          </a:p>
          <a:p>
            <a:endParaRPr lang="en-US" dirty="0"/>
          </a:p>
          <a:p>
            <a:endParaRPr lang="en-US" dirty="0"/>
          </a:p>
          <a:p>
            <a:endParaRPr lang="en-US" dirty="0"/>
          </a:p>
          <a:p>
            <a:endParaRPr lang="en-US" dirty="0"/>
          </a:p>
          <a:p>
            <a:endParaRPr lang="en-US" dirty="0"/>
          </a:p>
          <a:p>
            <a:r>
              <a:rPr lang="en-US" dirty="0"/>
              <a:t>Excluded all collisions before 2016 from the collisions and KSI datasets.</a:t>
            </a:r>
          </a:p>
        </p:txBody>
      </p:sp>
      <p:pic>
        <p:nvPicPr>
          <p:cNvPr id="4" name="Picture 3" descr="A screenshot of a computer&#10;&#10;Description automatically generated">
            <a:extLst>
              <a:ext uri="{FF2B5EF4-FFF2-40B4-BE49-F238E27FC236}">
                <a16:creationId xmlns:a16="http://schemas.microsoft.com/office/drawing/2014/main" id="{28EE38E9-D906-B9F0-D6DF-B17F0DA9ED1F}"/>
              </a:ext>
            </a:extLst>
          </p:cNvPr>
          <p:cNvPicPr>
            <a:picLocks noChangeAspect="1"/>
          </p:cNvPicPr>
          <p:nvPr/>
        </p:nvPicPr>
        <p:blipFill>
          <a:blip r:embed="rId2"/>
          <a:stretch>
            <a:fillRect/>
          </a:stretch>
        </p:blipFill>
        <p:spPr>
          <a:xfrm>
            <a:off x="1057405" y="3045686"/>
            <a:ext cx="9305804" cy="2227772"/>
          </a:xfrm>
          <a:prstGeom prst="rect">
            <a:avLst/>
          </a:prstGeom>
        </p:spPr>
      </p:pic>
    </p:spTree>
    <p:extLst>
      <p:ext uri="{BB962C8B-B14F-4D97-AF65-F5344CB8AC3E}">
        <p14:creationId xmlns:p14="http://schemas.microsoft.com/office/powerpoint/2010/main" val="1730899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CF6C91-B7F8-F62A-1CC8-BBF02E77A266}"/>
              </a:ext>
            </a:extLst>
          </p:cNvPr>
          <p:cNvSpPr>
            <a:spLocks noGrp="1"/>
          </p:cNvSpPr>
          <p:nvPr>
            <p:ph type="title"/>
          </p:nvPr>
        </p:nvSpPr>
        <p:spPr/>
        <p:txBody>
          <a:bodyPr/>
          <a:lstStyle/>
          <a:p>
            <a:r>
              <a:rPr lang="en-US" dirty="0"/>
              <a:t>EDA &amp; Data Visualization </a:t>
            </a:r>
          </a:p>
        </p:txBody>
      </p:sp>
      <p:sp>
        <p:nvSpPr>
          <p:cNvPr id="5" name="Text Placeholder 4">
            <a:extLst>
              <a:ext uri="{FF2B5EF4-FFF2-40B4-BE49-F238E27FC236}">
                <a16:creationId xmlns:a16="http://schemas.microsoft.com/office/drawing/2014/main" id="{13A35B87-EA0D-F2E0-00EB-C6AD8F51C8F3}"/>
              </a:ext>
            </a:extLst>
          </p:cNvPr>
          <p:cNvSpPr>
            <a:spLocks noGrp="1"/>
          </p:cNvSpPr>
          <p:nvPr>
            <p:ph type="body" idx="1"/>
          </p:nvPr>
        </p:nvSpPr>
        <p:spPr/>
        <p:txBody>
          <a:bodyPr/>
          <a:lstStyle/>
          <a:p>
            <a:r>
              <a:rPr lang="en-US" dirty="0"/>
              <a:t>Feature Engineering</a:t>
            </a:r>
          </a:p>
          <a:p>
            <a:r>
              <a:rPr lang="en-US" dirty="0"/>
              <a:t>Data Visualization</a:t>
            </a:r>
          </a:p>
        </p:txBody>
      </p:sp>
    </p:spTree>
    <p:extLst>
      <p:ext uri="{BB962C8B-B14F-4D97-AF65-F5344CB8AC3E}">
        <p14:creationId xmlns:p14="http://schemas.microsoft.com/office/powerpoint/2010/main" val="11106595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5A68B-5B8A-2D67-880B-EBCD5A1F4D74}"/>
              </a:ext>
            </a:extLst>
          </p:cNvPr>
          <p:cNvSpPr>
            <a:spLocks noGrp="1"/>
          </p:cNvSpPr>
          <p:nvPr>
            <p:ph type="title"/>
          </p:nvPr>
        </p:nvSpPr>
        <p:spPr/>
        <p:txBody>
          <a:bodyPr/>
          <a:lstStyle/>
          <a:p>
            <a:r>
              <a:rPr lang="en-US"/>
              <a:t>Feature Engineering</a:t>
            </a:r>
            <a:endParaRPr lang="en-US" dirty="0"/>
          </a:p>
        </p:txBody>
      </p:sp>
      <p:sp>
        <p:nvSpPr>
          <p:cNvPr id="3" name="Content Placeholder 2">
            <a:extLst>
              <a:ext uri="{FF2B5EF4-FFF2-40B4-BE49-F238E27FC236}">
                <a16:creationId xmlns:a16="http://schemas.microsoft.com/office/drawing/2014/main" id="{6AC17A01-635D-5E24-CA21-A2ACBD5A9770}"/>
              </a:ext>
            </a:extLst>
          </p:cNvPr>
          <p:cNvSpPr>
            <a:spLocks noGrp="1"/>
          </p:cNvSpPr>
          <p:nvPr>
            <p:ph idx="1"/>
          </p:nvPr>
        </p:nvSpPr>
        <p:spPr/>
        <p:txBody>
          <a:bodyPr/>
          <a:lstStyle/>
          <a:p>
            <a:r>
              <a:rPr lang="en-US" b="1" dirty="0"/>
              <a:t>Collision Rate</a:t>
            </a:r>
            <a:r>
              <a:rPr lang="en-US" dirty="0"/>
              <a:t>: The rate of collision of a road segment, </a:t>
            </a:r>
          </a:p>
          <a:p>
            <a:pPr lvl="1"/>
            <a:r>
              <a:rPr lang="en-US" dirty="0"/>
              <a:t>Derived from the total count of collisions divided by 1000 road users (pedestrians, vehicles, trucks etc.) </a:t>
            </a:r>
          </a:p>
          <a:p>
            <a:pPr lvl="1"/>
            <a:r>
              <a:rPr lang="en-US" dirty="0"/>
              <a:t>Measure of frequency of collision on each road segment by traffic volume</a:t>
            </a:r>
          </a:p>
          <a:p>
            <a:endParaRPr lang="en-US" dirty="0"/>
          </a:p>
          <a:p>
            <a:r>
              <a:rPr lang="en-US" b="1" dirty="0"/>
              <a:t>Collision Class</a:t>
            </a:r>
            <a:r>
              <a:rPr lang="en-US" dirty="0"/>
              <a:t>: Bins of collision counts for use in classification models.</a:t>
            </a:r>
          </a:p>
          <a:p>
            <a:endParaRPr lang="en-US" dirty="0"/>
          </a:p>
          <a:p>
            <a:r>
              <a:rPr lang="en-US" b="1" dirty="0"/>
              <a:t>Speed Hump Present</a:t>
            </a:r>
            <a:r>
              <a:rPr lang="en-US" dirty="0"/>
              <a:t>: Converted speed hump count to a flag</a:t>
            </a:r>
          </a:p>
        </p:txBody>
      </p:sp>
    </p:spTree>
    <p:extLst>
      <p:ext uri="{BB962C8B-B14F-4D97-AF65-F5344CB8AC3E}">
        <p14:creationId xmlns:p14="http://schemas.microsoft.com/office/powerpoint/2010/main" val="3859714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5A68B-5B8A-2D67-880B-EBCD5A1F4D74}"/>
              </a:ext>
            </a:extLst>
          </p:cNvPr>
          <p:cNvSpPr>
            <a:spLocks noGrp="1"/>
          </p:cNvSpPr>
          <p:nvPr>
            <p:ph type="title"/>
          </p:nvPr>
        </p:nvSpPr>
        <p:spPr/>
        <p:txBody>
          <a:bodyPr/>
          <a:lstStyle/>
          <a:p>
            <a:r>
              <a:rPr lang="en-US"/>
              <a:t>Data Visualization</a:t>
            </a:r>
            <a:endParaRPr lang="en-US" dirty="0"/>
          </a:p>
        </p:txBody>
      </p:sp>
      <p:sp>
        <p:nvSpPr>
          <p:cNvPr id="3" name="Content Placeholder 2">
            <a:extLst>
              <a:ext uri="{FF2B5EF4-FFF2-40B4-BE49-F238E27FC236}">
                <a16:creationId xmlns:a16="http://schemas.microsoft.com/office/drawing/2014/main" id="{6AC17A01-635D-5E24-CA21-A2ACBD5A9770}"/>
              </a:ext>
            </a:extLst>
          </p:cNvPr>
          <p:cNvSpPr>
            <a:spLocks noGrp="1"/>
          </p:cNvSpPr>
          <p:nvPr>
            <p:ph idx="1"/>
          </p:nvPr>
        </p:nvSpPr>
        <p:spPr/>
        <p:txBody>
          <a:bodyPr/>
          <a:lstStyle/>
          <a:p>
            <a:pPr marL="0" indent="0">
              <a:buNone/>
            </a:pPr>
            <a:r>
              <a:rPr lang="en-US"/>
              <a:t>Road Segments with the highest number of collisions</a:t>
            </a:r>
          </a:p>
          <a:p>
            <a:pPr marL="0" indent="0">
              <a:buNone/>
            </a:pPr>
            <a:endParaRPr lang="en-US"/>
          </a:p>
          <a:p>
            <a:pPr marL="0" indent="0">
              <a:buNone/>
            </a:pPr>
            <a:endParaRPr lang="en-US" dirty="0"/>
          </a:p>
        </p:txBody>
      </p:sp>
      <p:pic>
        <p:nvPicPr>
          <p:cNvPr id="6" name="Picture 5" descr="A map of a city&#10;&#10;Description automatically generated">
            <a:extLst>
              <a:ext uri="{FF2B5EF4-FFF2-40B4-BE49-F238E27FC236}">
                <a16:creationId xmlns:a16="http://schemas.microsoft.com/office/drawing/2014/main" id="{109FCB5F-5660-BEEF-259B-E36175EDD6BD}"/>
              </a:ext>
            </a:extLst>
          </p:cNvPr>
          <p:cNvPicPr>
            <a:picLocks noChangeAspect="1"/>
          </p:cNvPicPr>
          <p:nvPr/>
        </p:nvPicPr>
        <p:blipFill>
          <a:blip r:embed="rId2"/>
          <a:stretch>
            <a:fillRect/>
          </a:stretch>
        </p:blipFill>
        <p:spPr>
          <a:xfrm>
            <a:off x="1829836" y="2337084"/>
            <a:ext cx="7364268" cy="4425020"/>
          </a:xfrm>
          <a:prstGeom prst="rect">
            <a:avLst/>
          </a:prstGeom>
        </p:spPr>
      </p:pic>
    </p:spTree>
    <p:extLst>
      <p:ext uri="{BB962C8B-B14F-4D97-AF65-F5344CB8AC3E}">
        <p14:creationId xmlns:p14="http://schemas.microsoft.com/office/powerpoint/2010/main" val="24388189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7D8C0-2857-89F6-A9DD-6817873EC18B}"/>
              </a:ext>
            </a:extLst>
          </p:cNvPr>
          <p:cNvSpPr>
            <a:spLocks noGrp="1"/>
          </p:cNvSpPr>
          <p:nvPr>
            <p:ph type="title"/>
          </p:nvPr>
        </p:nvSpPr>
        <p:spPr/>
        <p:txBody>
          <a:bodyPr/>
          <a:lstStyle/>
          <a:p>
            <a:r>
              <a:rPr lang="en-US" dirty="0"/>
              <a:t>Data Visualization</a:t>
            </a:r>
          </a:p>
        </p:txBody>
      </p:sp>
      <p:sp>
        <p:nvSpPr>
          <p:cNvPr id="3" name="Content Placeholder 2">
            <a:extLst>
              <a:ext uri="{FF2B5EF4-FFF2-40B4-BE49-F238E27FC236}">
                <a16:creationId xmlns:a16="http://schemas.microsoft.com/office/drawing/2014/main" id="{92B2360A-01D0-FA6D-53BE-ECA570D43089}"/>
              </a:ext>
            </a:extLst>
          </p:cNvPr>
          <p:cNvSpPr>
            <a:spLocks noGrp="1"/>
          </p:cNvSpPr>
          <p:nvPr>
            <p:ph idx="1"/>
          </p:nvPr>
        </p:nvSpPr>
        <p:spPr/>
        <p:txBody>
          <a:bodyPr/>
          <a:lstStyle/>
          <a:p>
            <a:pPr marL="0" indent="0">
              <a:buNone/>
            </a:pPr>
            <a:r>
              <a:rPr lang="en-US" dirty="0"/>
              <a:t>Road Segments with the highest collision rates.</a:t>
            </a:r>
          </a:p>
          <a:p>
            <a:pPr marL="0" indent="0">
              <a:buNone/>
            </a:pPr>
            <a:endParaRPr lang="en-US" dirty="0"/>
          </a:p>
        </p:txBody>
      </p:sp>
      <p:pic>
        <p:nvPicPr>
          <p:cNvPr id="4" name="Picture 3">
            <a:extLst>
              <a:ext uri="{FF2B5EF4-FFF2-40B4-BE49-F238E27FC236}">
                <a16:creationId xmlns:a16="http://schemas.microsoft.com/office/drawing/2014/main" id="{DF7C2839-6D97-1FE6-A740-BC1565C3EC3C}"/>
              </a:ext>
            </a:extLst>
          </p:cNvPr>
          <p:cNvPicPr>
            <a:picLocks noChangeAspect="1"/>
          </p:cNvPicPr>
          <p:nvPr/>
        </p:nvPicPr>
        <p:blipFill>
          <a:blip r:embed="rId2"/>
          <a:stretch>
            <a:fillRect/>
          </a:stretch>
        </p:blipFill>
        <p:spPr>
          <a:xfrm>
            <a:off x="2371855" y="2520877"/>
            <a:ext cx="6704358" cy="3791023"/>
          </a:xfrm>
          <a:prstGeom prst="rect">
            <a:avLst/>
          </a:prstGeom>
        </p:spPr>
      </p:pic>
    </p:spTree>
    <p:extLst>
      <p:ext uri="{BB962C8B-B14F-4D97-AF65-F5344CB8AC3E}">
        <p14:creationId xmlns:p14="http://schemas.microsoft.com/office/powerpoint/2010/main" val="23029522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DFE27-96ED-3878-71E0-DD1A9BE0FEA1}"/>
              </a:ext>
            </a:extLst>
          </p:cNvPr>
          <p:cNvSpPr>
            <a:spLocks noGrp="1"/>
          </p:cNvSpPr>
          <p:nvPr>
            <p:ph type="title"/>
          </p:nvPr>
        </p:nvSpPr>
        <p:spPr/>
        <p:txBody>
          <a:bodyPr/>
          <a:lstStyle/>
          <a:p>
            <a:r>
              <a:rPr lang="en-US"/>
              <a:t>Data Visualization</a:t>
            </a:r>
            <a:endParaRPr lang="en-US" dirty="0"/>
          </a:p>
        </p:txBody>
      </p:sp>
      <p:cxnSp>
        <p:nvCxnSpPr>
          <p:cNvPr id="28" name="Curved Connector 27">
            <a:extLst>
              <a:ext uri="{FF2B5EF4-FFF2-40B4-BE49-F238E27FC236}">
                <a16:creationId xmlns:a16="http://schemas.microsoft.com/office/drawing/2014/main" id="{51F45211-1DE1-C467-042B-604D14FDFFF5}"/>
              </a:ext>
            </a:extLst>
          </p:cNvPr>
          <p:cNvCxnSpPr/>
          <p:nvPr/>
        </p:nvCxnSpPr>
        <p:spPr>
          <a:xfrm>
            <a:off x="3691630" y="4816257"/>
            <a:ext cx="1615857" cy="1290181"/>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35" name="Picture 34">
            <a:extLst>
              <a:ext uri="{FF2B5EF4-FFF2-40B4-BE49-F238E27FC236}">
                <a16:creationId xmlns:a16="http://schemas.microsoft.com/office/drawing/2014/main" id="{DA81EB29-B9AB-2CE2-383A-9C4D0BC546CB}"/>
              </a:ext>
            </a:extLst>
          </p:cNvPr>
          <p:cNvPicPr>
            <a:picLocks noChangeAspect="1"/>
          </p:cNvPicPr>
          <p:nvPr/>
        </p:nvPicPr>
        <p:blipFill>
          <a:blip r:embed="rId2"/>
          <a:stretch>
            <a:fillRect/>
          </a:stretch>
        </p:blipFill>
        <p:spPr>
          <a:xfrm>
            <a:off x="5739421" y="1129774"/>
            <a:ext cx="5057185" cy="5363101"/>
          </a:xfrm>
          <a:prstGeom prst="rect">
            <a:avLst/>
          </a:prstGeom>
        </p:spPr>
      </p:pic>
      <p:sp>
        <p:nvSpPr>
          <p:cNvPr id="36" name="Rectangle 35">
            <a:extLst>
              <a:ext uri="{FF2B5EF4-FFF2-40B4-BE49-F238E27FC236}">
                <a16:creationId xmlns:a16="http://schemas.microsoft.com/office/drawing/2014/main" id="{50D8BF9D-AB8B-74B1-C77D-A35BF6EE27B6}"/>
              </a:ext>
            </a:extLst>
          </p:cNvPr>
          <p:cNvSpPr/>
          <p:nvPr/>
        </p:nvSpPr>
        <p:spPr>
          <a:xfrm>
            <a:off x="5549030" y="5624186"/>
            <a:ext cx="4718245" cy="964504"/>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72698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CF6C91-B7F8-F62A-1CC8-BBF02E77A266}"/>
              </a:ext>
            </a:extLst>
          </p:cNvPr>
          <p:cNvSpPr>
            <a:spLocks noGrp="1"/>
          </p:cNvSpPr>
          <p:nvPr>
            <p:ph type="title"/>
          </p:nvPr>
        </p:nvSpPr>
        <p:spPr/>
        <p:txBody>
          <a:bodyPr/>
          <a:lstStyle/>
          <a:p>
            <a:r>
              <a:rPr lang="en-US" dirty="0"/>
              <a:t>Modeling</a:t>
            </a:r>
          </a:p>
        </p:txBody>
      </p:sp>
      <p:sp>
        <p:nvSpPr>
          <p:cNvPr id="5" name="Text Placeholder 4">
            <a:extLst>
              <a:ext uri="{FF2B5EF4-FFF2-40B4-BE49-F238E27FC236}">
                <a16:creationId xmlns:a16="http://schemas.microsoft.com/office/drawing/2014/main" id="{13A35B87-EA0D-F2E0-00EB-C6AD8F51C8F3}"/>
              </a:ext>
            </a:extLst>
          </p:cNvPr>
          <p:cNvSpPr>
            <a:spLocks noGrp="1"/>
          </p:cNvSpPr>
          <p:nvPr>
            <p:ph type="body" idx="1"/>
          </p:nvPr>
        </p:nvSpPr>
        <p:spPr/>
        <p:txBody>
          <a:bodyPr>
            <a:normAutofit fontScale="62500" lnSpcReduction="20000"/>
          </a:bodyPr>
          <a:lstStyle/>
          <a:p>
            <a:r>
              <a:rPr lang="en-US" dirty="0"/>
              <a:t>Algorithms</a:t>
            </a:r>
          </a:p>
          <a:p>
            <a:r>
              <a:rPr lang="en-US" dirty="0"/>
              <a:t>Modeling Breakdown</a:t>
            </a:r>
          </a:p>
          <a:p>
            <a:r>
              <a:rPr lang="en-US" dirty="0"/>
              <a:t>Metrics </a:t>
            </a:r>
          </a:p>
          <a:p>
            <a:r>
              <a:rPr lang="en-US" dirty="0"/>
              <a:t>Model Comparison</a:t>
            </a:r>
          </a:p>
          <a:p>
            <a:r>
              <a:rPr lang="en-US" dirty="0"/>
              <a:t>Model Selection</a:t>
            </a:r>
          </a:p>
          <a:p>
            <a:endParaRPr lang="en-US" dirty="0"/>
          </a:p>
          <a:p>
            <a:endParaRPr lang="en-US" dirty="0"/>
          </a:p>
        </p:txBody>
      </p:sp>
    </p:spTree>
    <p:extLst>
      <p:ext uri="{BB962C8B-B14F-4D97-AF65-F5344CB8AC3E}">
        <p14:creationId xmlns:p14="http://schemas.microsoft.com/office/powerpoint/2010/main" val="6086043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7958-365B-90D1-2B69-0F6973956C89}"/>
              </a:ext>
            </a:extLst>
          </p:cNvPr>
          <p:cNvSpPr>
            <a:spLocks noGrp="1"/>
          </p:cNvSpPr>
          <p:nvPr>
            <p:ph type="title"/>
          </p:nvPr>
        </p:nvSpPr>
        <p:spPr/>
        <p:txBody>
          <a:bodyPr/>
          <a:lstStyle/>
          <a:p>
            <a:r>
              <a:rPr lang="en-US" dirty="0"/>
              <a:t>Algorithms</a:t>
            </a:r>
          </a:p>
        </p:txBody>
      </p:sp>
      <p:sp>
        <p:nvSpPr>
          <p:cNvPr id="3" name="Content Placeholder 2">
            <a:extLst>
              <a:ext uri="{FF2B5EF4-FFF2-40B4-BE49-F238E27FC236}">
                <a16:creationId xmlns:a16="http://schemas.microsoft.com/office/drawing/2014/main" id="{34FA123F-84F4-E7EE-CC8A-E5C25E90A78E}"/>
              </a:ext>
            </a:extLst>
          </p:cNvPr>
          <p:cNvSpPr>
            <a:spLocks noGrp="1"/>
          </p:cNvSpPr>
          <p:nvPr>
            <p:ph idx="1"/>
          </p:nvPr>
        </p:nvSpPr>
        <p:spPr/>
        <p:txBody>
          <a:bodyPr/>
          <a:lstStyle/>
          <a:p>
            <a:r>
              <a:rPr lang="en-US" dirty="0"/>
              <a:t>Decision Tree</a:t>
            </a:r>
          </a:p>
          <a:p>
            <a:r>
              <a:rPr lang="en-US" dirty="0"/>
              <a:t>Random Forest</a:t>
            </a:r>
          </a:p>
          <a:p>
            <a:r>
              <a:rPr lang="en-US" dirty="0"/>
              <a:t>Neural Network</a:t>
            </a:r>
          </a:p>
          <a:p>
            <a:r>
              <a:rPr lang="en-US" dirty="0"/>
              <a:t>AdaBoost</a:t>
            </a:r>
          </a:p>
          <a:p>
            <a:r>
              <a:rPr lang="en-US" dirty="0"/>
              <a:t>Linear Regression</a:t>
            </a:r>
          </a:p>
          <a:p>
            <a:r>
              <a:rPr lang="en-US" dirty="0"/>
              <a:t>Logistic Regression</a:t>
            </a:r>
          </a:p>
          <a:p>
            <a:r>
              <a:rPr lang="en-US" dirty="0"/>
              <a:t>KNN</a:t>
            </a:r>
          </a:p>
          <a:p>
            <a:r>
              <a:rPr lang="en-US" dirty="0" err="1"/>
              <a:t>XGBoost</a:t>
            </a:r>
            <a:endParaRPr lang="en-US" dirty="0"/>
          </a:p>
        </p:txBody>
      </p:sp>
    </p:spTree>
    <p:extLst>
      <p:ext uri="{BB962C8B-B14F-4D97-AF65-F5344CB8AC3E}">
        <p14:creationId xmlns:p14="http://schemas.microsoft.com/office/powerpoint/2010/main" val="3768776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1AEB1-D1AA-A069-AECB-82FA285468A4}"/>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1C541FFA-3DBF-412E-CF6D-61C376725108}"/>
              </a:ext>
            </a:extLst>
          </p:cNvPr>
          <p:cNvSpPr>
            <a:spLocks noGrp="1"/>
          </p:cNvSpPr>
          <p:nvPr>
            <p:ph idx="1"/>
          </p:nvPr>
        </p:nvSpPr>
        <p:spPr/>
        <p:txBody>
          <a:bodyPr>
            <a:normAutofit/>
          </a:bodyPr>
          <a:lstStyle/>
          <a:p>
            <a:r>
              <a:rPr lang="en-US" sz="1800" dirty="0"/>
              <a:t>Project Overview</a:t>
            </a:r>
          </a:p>
          <a:p>
            <a:r>
              <a:rPr lang="en-US" sz="1800" dirty="0"/>
              <a:t>Data Overview</a:t>
            </a:r>
          </a:p>
          <a:p>
            <a:r>
              <a:rPr lang="en-US" sz="1800" dirty="0"/>
              <a:t>Data Exploration/EDA and Data Visualization</a:t>
            </a:r>
          </a:p>
          <a:p>
            <a:r>
              <a:rPr lang="en-US" sz="1800" dirty="0"/>
              <a:t>Modeling</a:t>
            </a:r>
          </a:p>
          <a:p>
            <a:r>
              <a:rPr lang="en-US" sz="1800" dirty="0"/>
              <a:t>Collision Risk Map</a:t>
            </a:r>
          </a:p>
          <a:p>
            <a:r>
              <a:rPr lang="en-US" sz="1800" dirty="0"/>
              <a:t>Feature Importance</a:t>
            </a:r>
          </a:p>
          <a:p>
            <a:r>
              <a:rPr lang="en-US" sz="1800" dirty="0"/>
              <a:t>Feature Interpretation</a:t>
            </a:r>
          </a:p>
          <a:p>
            <a:r>
              <a:rPr lang="en-US" sz="1800" dirty="0"/>
              <a:t>Recommendations</a:t>
            </a:r>
          </a:p>
          <a:p>
            <a:r>
              <a:rPr lang="en-US" sz="1800"/>
              <a:t>Questions</a:t>
            </a:r>
            <a:endParaRPr lang="en-US" sz="1800" dirty="0"/>
          </a:p>
        </p:txBody>
      </p:sp>
    </p:spTree>
    <p:extLst>
      <p:ext uri="{BB962C8B-B14F-4D97-AF65-F5344CB8AC3E}">
        <p14:creationId xmlns:p14="http://schemas.microsoft.com/office/powerpoint/2010/main" val="24627543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7958-365B-90D1-2B69-0F6973956C89}"/>
              </a:ext>
            </a:extLst>
          </p:cNvPr>
          <p:cNvSpPr>
            <a:spLocks noGrp="1"/>
          </p:cNvSpPr>
          <p:nvPr>
            <p:ph type="title"/>
          </p:nvPr>
        </p:nvSpPr>
        <p:spPr/>
        <p:txBody>
          <a:bodyPr/>
          <a:lstStyle/>
          <a:p>
            <a:r>
              <a:rPr lang="en-US"/>
              <a:t>Modeling Breakdown</a:t>
            </a:r>
            <a:endParaRPr lang="en-US" dirty="0"/>
          </a:p>
        </p:txBody>
      </p:sp>
      <p:pic>
        <p:nvPicPr>
          <p:cNvPr id="14" name="Picture 13">
            <a:extLst>
              <a:ext uri="{FF2B5EF4-FFF2-40B4-BE49-F238E27FC236}">
                <a16:creationId xmlns:a16="http://schemas.microsoft.com/office/drawing/2014/main" id="{96DE36DB-4CAF-3A62-3FFD-B7EE88BE3DFF}"/>
              </a:ext>
            </a:extLst>
          </p:cNvPr>
          <p:cNvPicPr>
            <a:picLocks noChangeAspect="1"/>
          </p:cNvPicPr>
          <p:nvPr/>
        </p:nvPicPr>
        <p:blipFill>
          <a:blip r:embed="rId2"/>
          <a:stretch>
            <a:fillRect/>
          </a:stretch>
        </p:blipFill>
        <p:spPr>
          <a:xfrm>
            <a:off x="2141536" y="1796217"/>
            <a:ext cx="7280924" cy="4004508"/>
          </a:xfrm>
          <a:prstGeom prst="rect">
            <a:avLst/>
          </a:prstGeom>
        </p:spPr>
      </p:pic>
    </p:spTree>
    <p:extLst>
      <p:ext uri="{BB962C8B-B14F-4D97-AF65-F5344CB8AC3E}">
        <p14:creationId xmlns:p14="http://schemas.microsoft.com/office/powerpoint/2010/main" val="42922016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7958-365B-90D1-2B69-0F6973956C89}"/>
              </a:ext>
            </a:extLst>
          </p:cNvPr>
          <p:cNvSpPr>
            <a:spLocks noGrp="1"/>
          </p:cNvSpPr>
          <p:nvPr>
            <p:ph type="title"/>
          </p:nvPr>
        </p:nvSpPr>
        <p:spPr/>
        <p:txBody>
          <a:bodyPr/>
          <a:lstStyle/>
          <a:p>
            <a:r>
              <a:rPr lang="en-US" dirty="0"/>
              <a:t>Metrics</a:t>
            </a:r>
          </a:p>
        </p:txBody>
      </p:sp>
      <p:sp>
        <p:nvSpPr>
          <p:cNvPr id="3" name="Content Placeholder 2">
            <a:extLst>
              <a:ext uri="{FF2B5EF4-FFF2-40B4-BE49-F238E27FC236}">
                <a16:creationId xmlns:a16="http://schemas.microsoft.com/office/drawing/2014/main" id="{34FA123F-84F4-E7EE-CC8A-E5C25E90A78E}"/>
              </a:ext>
            </a:extLst>
          </p:cNvPr>
          <p:cNvSpPr>
            <a:spLocks noGrp="1"/>
          </p:cNvSpPr>
          <p:nvPr>
            <p:ph idx="1"/>
          </p:nvPr>
        </p:nvSpPr>
        <p:spPr/>
        <p:txBody>
          <a:bodyPr>
            <a:normAutofit fontScale="92500" lnSpcReduction="10000"/>
          </a:bodyPr>
          <a:lstStyle/>
          <a:p>
            <a:pPr marL="0" indent="0">
              <a:buNone/>
            </a:pPr>
            <a:r>
              <a:rPr lang="en-US" b="1" dirty="0"/>
              <a:t>Regression Models</a:t>
            </a:r>
          </a:p>
          <a:p>
            <a:r>
              <a:rPr lang="en-US" dirty="0"/>
              <a:t>Mean Absolute Percentage Error</a:t>
            </a:r>
          </a:p>
          <a:p>
            <a:pPr lvl="1"/>
            <a:r>
              <a:rPr lang="en-US" dirty="0"/>
              <a:t>Average percentage difference between the actual and predicted values</a:t>
            </a:r>
          </a:p>
          <a:p>
            <a:r>
              <a:rPr lang="en-US" dirty="0"/>
              <a:t>Normalized Mean Absolute Error</a:t>
            </a:r>
          </a:p>
          <a:p>
            <a:pPr lvl="1"/>
            <a:r>
              <a:rPr lang="en-US" dirty="0"/>
              <a:t>MAE measures the average absolute difference between the actual and predicted values</a:t>
            </a:r>
          </a:p>
          <a:p>
            <a:pPr lvl="1"/>
            <a:r>
              <a:rPr lang="en-US" dirty="0"/>
              <a:t>MAE divided by the range of y-values to to normalize the error</a:t>
            </a:r>
          </a:p>
          <a:p>
            <a:pPr lvl="1"/>
            <a:r>
              <a:rPr lang="en-US" dirty="0"/>
              <a:t>Normalization enables comparison between diff. target variables </a:t>
            </a:r>
          </a:p>
          <a:p>
            <a:pPr lvl="1"/>
            <a:endParaRPr lang="en-US" dirty="0"/>
          </a:p>
          <a:p>
            <a:pPr marL="0" indent="0">
              <a:buNone/>
            </a:pPr>
            <a:r>
              <a:rPr lang="en-US" b="1" dirty="0"/>
              <a:t>Classification Models</a:t>
            </a:r>
          </a:p>
          <a:p>
            <a:r>
              <a:rPr lang="en-US" dirty="0"/>
              <a:t>Accuracy</a:t>
            </a:r>
          </a:p>
        </p:txBody>
      </p:sp>
    </p:spTree>
    <p:extLst>
      <p:ext uri="{BB962C8B-B14F-4D97-AF65-F5344CB8AC3E}">
        <p14:creationId xmlns:p14="http://schemas.microsoft.com/office/powerpoint/2010/main" val="1349407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EB7958-365B-90D1-2B69-0F6973956C89}"/>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dirty="0"/>
              <a:t>Model Comparison - Regression</a:t>
            </a:r>
          </a:p>
        </p:txBody>
      </p:sp>
      <p:pic>
        <p:nvPicPr>
          <p:cNvPr id="2052" name="Picture 4" descr="A graph with blue bars and red text&#10;&#10;Description automatically generated">
            <a:extLst>
              <a:ext uri="{FF2B5EF4-FFF2-40B4-BE49-F238E27FC236}">
                <a16:creationId xmlns:a16="http://schemas.microsoft.com/office/drawing/2014/main" id="{671F20A8-C041-C5FE-9434-620E4CB3F7B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85748" y="2957665"/>
            <a:ext cx="5419232" cy="3346376"/>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A graph of blue bars with red text&#10;&#10;Description automatically generated">
            <a:extLst>
              <a:ext uri="{FF2B5EF4-FFF2-40B4-BE49-F238E27FC236}">
                <a16:creationId xmlns:a16="http://schemas.microsoft.com/office/drawing/2014/main" id="{E33DB737-FBD8-E10D-A42C-225C2D72A18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182505" y="3071793"/>
            <a:ext cx="5828261" cy="3118119"/>
          </a:xfrm>
          <a:prstGeom prst="rect">
            <a:avLst/>
          </a:prstGeom>
          <a:noFill/>
          <a:extLst>
            <a:ext uri="{909E8E84-426E-40DD-AFC4-6F175D3DCCD1}">
              <a14:hiddenFill xmlns:a14="http://schemas.microsoft.com/office/drawing/2010/main">
                <a:solidFill>
                  <a:srgbClr val="FFFFFF"/>
                </a:solidFill>
              </a14:hiddenFill>
            </a:ext>
          </a:extLst>
        </p:spPr>
      </p:pic>
      <p:cxnSp>
        <p:nvCxnSpPr>
          <p:cNvPr id="3" name="Curved Connector 2">
            <a:extLst>
              <a:ext uri="{FF2B5EF4-FFF2-40B4-BE49-F238E27FC236}">
                <a16:creationId xmlns:a16="http://schemas.microsoft.com/office/drawing/2014/main" id="{44D61D7C-02B7-1501-D389-6BF0E9781A95}"/>
              </a:ext>
            </a:extLst>
          </p:cNvPr>
          <p:cNvCxnSpPr>
            <a:cxnSpLocks/>
          </p:cNvCxnSpPr>
          <p:nvPr/>
        </p:nvCxnSpPr>
        <p:spPr>
          <a:xfrm rot="5400000">
            <a:off x="3444659" y="3594970"/>
            <a:ext cx="839243" cy="713983"/>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Curved Connector 5">
            <a:extLst>
              <a:ext uri="{FF2B5EF4-FFF2-40B4-BE49-F238E27FC236}">
                <a16:creationId xmlns:a16="http://schemas.microsoft.com/office/drawing/2014/main" id="{390DD8CE-63C0-1C4D-58EB-6564FD1BC189}"/>
              </a:ext>
            </a:extLst>
          </p:cNvPr>
          <p:cNvCxnSpPr>
            <a:cxnSpLocks/>
          </p:cNvCxnSpPr>
          <p:nvPr/>
        </p:nvCxnSpPr>
        <p:spPr>
          <a:xfrm rot="16200000" flipH="1">
            <a:off x="4104675" y="3804051"/>
            <a:ext cx="1377864" cy="834439"/>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urved Connector 9">
            <a:extLst>
              <a:ext uri="{FF2B5EF4-FFF2-40B4-BE49-F238E27FC236}">
                <a16:creationId xmlns:a16="http://schemas.microsoft.com/office/drawing/2014/main" id="{440BD05A-9FFF-F4FD-92CF-E706C67081D5}"/>
              </a:ext>
            </a:extLst>
          </p:cNvPr>
          <p:cNvCxnSpPr>
            <a:cxnSpLocks/>
          </p:cNvCxnSpPr>
          <p:nvPr/>
        </p:nvCxnSpPr>
        <p:spPr>
          <a:xfrm rot="5400000">
            <a:off x="9187308" y="2754227"/>
            <a:ext cx="1092898" cy="1064582"/>
          </a:xfrm>
          <a:prstGeom prst="curved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urved Connector 10">
            <a:extLst>
              <a:ext uri="{FF2B5EF4-FFF2-40B4-BE49-F238E27FC236}">
                <a16:creationId xmlns:a16="http://schemas.microsoft.com/office/drawing/2014/main" id="{E666D4D2-7FF4-E59C-5610-335870F1510F}"/>
              </a:ext>
            </a:extLst>
          </p:cNvPr>
          <p:cNvCxnSpPr>
            <a:cxnSpLocks/>
          </p:cNvCxnSpPr>
          <p:nvPr/>
        </p:nvCxnSpPr>
        <p:spPr>
          <a:xfrm rot="16200000" flipH="1">
            <a:off x="10250115" y="3011781"/>
            <a:ext cx="1377864" cy="834439"/>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73900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7958-365B-90D1-2B69-0F6973956C89}"/>
              </a:ext>
            </a:extLst>
          </p:cNvPr>
          <p:cNvSpPr>
            <a:spLocks noGrp="1"/>
          </p:cNvSpPr>
          <p:nvPr>
            <p:ph type="title"/>
          </p:nvPr>
        </p:nvSpPr>
        <p:spPr>
          <a:xfrm>
            <a:off x="1198181" y="560881"/>
            <a:ext cx="9795638" cy="1114380"/>
          </a:xfrm>
        </p:spPr>
        <p:txBody>
          <a:bodyPr vert="horz" lIns="91440" tIns="45720" rIns="91440" bIns="45720" rtlCol="0" anchor="b">
            <a:normAutofit/>
          </a:bodyPr>
          <a:lstStyle/>
          <a:p>
            <a:pPr algn="ctr"/>
            <a:r>
              <a:rPr lang="en-US" sz="5200" dirty="0"/>
              <a:t>Model Comparison - Classification</a:t>
            </a:r>
          </a:p>
        </p:txBody>
      </p:sp>
      <p:pic>
        <p:nvPicPr>
          <p:cNvPr id="3074" name="Picture 2">
            <a:extLst>
              <a:ext uri="{FF2B5EF4-FFF2-40B4-BE49-F238E27FC236}">
                <a16:creationId xmlns:a16="http://schemas.microsoft.com/office/drawing/2014/main" id="{D3ACF00B-0753-105F-F97D-07AB6E588A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9525" y="2171701"/>
            <a:ext cx="7579439" cy="4686299"/>
          </a:xfrm>
          <a:prstGeom prst="rect">
            <a:avLst/>
          </a:prstGeom>
          <a:noFill/>
          <a:extLst>
            <a:ext uri="{909E8E84-426E-40DD-AFC4-6F175D3DCCD1}">
              <a14:hiddenFill xmlns:a14="http://schemas.microsoft.com/office/drawing/2010/main">
                <a:solidFill>
                  <a:srgbClr val="FFFFFF"/>
                </a:solidFill>
              </a14:hiddenFill>
            </a:ext>
          </a:extLst>
        </p:spPr>
      </p:pic>
      <p:cxnSp>
        <p:nvCxnSpPr>
          <p:cNvPr id="8" name="Curved Connector 7">
            <a:extLst>
              <a:ext uri="{FF2B5EF4-FFF2-40B4-BE49-F238E27FC236}">
                <a16:creationId xmlns:a16="http://schemas.microsoft.com/office/drawing/2014/main" id="{D899F19F-2F89-9525-7C88-E4AF8F614531}"/>
              </a:ext>
            </a:extLst>
          </p:cNvPr>
          <p:cNvCxnSpPr>
            <a:cxnSpLocks/>
          </p:cNvCxnSpPr>
          <p:nvPr/>
        </p:nvCxnSpPr>
        <p:spPr>
          <a:xfrm rot="10800000" flipV="1">
            <a:off x="4734838" y="2171701"/>
            <a:ext cx="989558" cy="897176"/>
          </a:xfrm>
          <a:prstGeom prst="curvedConnector3">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79979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CBE85-6D63-F796-ADF5-DC5075EB62E6}"/>
              </a:ext>
            </a:extLst>
          </p:cNvPr>
          <p:cNvSpPr>
            <a:spLocks noGrp="1"/>
          </p:cNvSpPr>
          <p:nvPr>
            <p:ph type="title"/>
          </p:nvPr>
        </p:nvSpPr>
        <p:spPr/>
        <p:txBody>
          <a:bodyPr/>
          <a:lstStyle/>
          <a:p>
            <a:r>
              <a:rPr lang="en-US"/>
              <a:t>Model Selection</a:t>
            </a:r>
            <a:endParaRPr lang="en-US" dirty="0"/>
          </a:p>
        </p:txBody>
      </p:sp>
      <p:sp>
        <p:nvSpPr>
          <p:cNvPr id="3" name="Content Placeholder 2">
            <a:extLst>
              <a:ext uri="{FF2B5EF4-FFF2-40B4-BE49-F238E27FC236}">
                <a16:creationId xmlns:a16="http://schemas.microsoft.com/office/drawing/2014/main" id="{14501FD7-667A-2FD2-F92B-AB331841CD68}"/>
              </a:ext>
            </a:extLst>
          </p:cNvPr>
          <p:cNvSpPr>
            <a:spLocks noGrp="1"/>
          </p:cNvSpPr>
          <p:nvPr>
            <p:ph idx="1"/>
          </p:nvPr>
        </p:nvSpPr>
        <p:spPr/>
        <p:txBody>
          <a:bodyPr>
            <a:normAutofit/>
          </a:bodyPr>
          <a:lstStyle/>
          <a:p>
            <a:r>
              <a:rPr lang="en-US" sz="2000" b="1"/>
              <a:t>Add Model 4 – XGBoost </a:t>
            </a:r>
            <a:r>
              <a:rPr lang="en-US" sz="2000"/>
              <a:t>was selected as the best model as it had a combination of low MAPE score as well as low Normalized MAE.</a:t>
            </a:r>
          </a:p>
          <a:p>
            <a:r>
              <a:rPr lang="en-US" sz="2000"/>
              <a:t>Regression model preferred.</a:t>
            </a:r>
          </a:p>
          <a:p>
            <a:r>
              <a:rPr lang="en-US" sz="2000"/>
              <a:t>XGBoost Models are very fast to train.</a:t>
            </a:r>
          </a:p>
          <a:p>
            <a:r>
              <a:rPr lang="en-US" sz="2000"/>
              <a:t>Residuals of the model are normally distributed.</a:t>
            </a:r>
          </a:p>
          <a:p>
            <a:endParaRPr lang="en-US" sz="2000" dirty="0"/>
          </a:p>
        </p:txBody>
      </p:sp>
      <p:pic>
        <p:nvPicPr>
          <p:cNvPr id="5" name="Picture 4" descr="A computer code with numbers and text&#10;&#10;Description automatically generated">
            <a:extLst>
              <a:ext uri="{FF2B5EF4-FFF2-40B4-BE49-F238E27FC236}">
                <a16:creationId xmlns:a16="http://schemas.microsoft.com/office/drawing/2014/main" id="{A8BF51B6-7A49-F428-3AE7-01354F22454D}"/>
              </a:ext>
            </a:extLst>
          </p:cNvPr>
          <p:cNvPicPr>
            <a:picLocks noChangeAspect="1"/>
          </p:cNvPicPr>
          <p:nvPr/>
        </p:nvPicPr>
        <p:blipFill>
          <a:blip r:embed="rId2"/>
          <a:stretch>
            <a:fillRect/>
          </a:stretch>
        </p:blipFill>
        <p:spPr>
          <a:xfrm>
            <a:off x="949375" y="4410076"/>
            <a:ext cx="5146625" cy="1766887"/>
          </a:xfrm>
          <a:prstGeom prst="rect">
            <a:avLst/>
          </a:prstGeom>
        </p:spPr>
      </p:pic>
      <p:pic>
        <p:nvPicPr>
          <p:cNvPr id="6" name="Picture 5">
            <a:extLst>
              <a:ext uri="{FF2B5EF4-FFF2-40B4-BE49-F238E27FC236}">
                <a16:creationId xmlns:a16="http://schemas.microsoft.com/office/drawing/2014/main" id="{DFF9FF6E-0F8F-6032-CEB8-4C46BEE5E601}"/>
              </a:ext>
            </a:extLst>
          </p:cNvPr>
          <p:cNvPicPr>
            <a:picLocks noChangeAspect="1"/>
          </p:cNvPicPr>
          <p:nvPr/>
        </p:nvPicPr>
        <p:blipFill>
          <a:blip r:embed="rId3"/>
          <a:stretch>
            <a:fillRect/>
          </a:stretch>
        </p:blipFill>
        <p:spPr>
          <a:xfrm>
            <a:off x="7244507" y="3950200"/>
            <a:ext cx="3998118" cy="2665412"/>
          </a:xfrm>
          <a:prstGeom prst="rect">
            <a:avLst/>
          </a:prstGeom>
        </p:spPr>
      </p:pic>
    </p:spTree>
    <p:extLst>
      <p:ext uri="{BB962C8B-B14F-4D97-AF65-F5344CB8AC3E}">
        <p14:creationId xmlns:p14="http://schemas.microsoft.com/office/powerpoint/2010/main" val="32504858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CF6C91-B7F8-F62A-1CC8-BBF02E77A266}"/>
              </a:ext>
            </a:extLst>
          </p:cNvPr>
          <p:cNvSpPr>
            <a:spLocks noGrp="1"/>
          </p:cNvSpPr>
          <p:nvPr>
            <p:ph type="title"/>
          </p:nvPr>
        </p:nvSpPr>
        <p:spPr/>
        <p:txBody>
          <a:bodyPr/>
          <a:lstStyle/>
          <a:p>
            <a:r>
              <a:rPr lang="en-US" dirty="0"/>
              <a:t>Collision Risk Map</a:t>
            </a:r>
          </a:p>
        </p:txBody>
      </p:sp>
      <p:sp>
        <p:nvSpPr>
          <p:cNvPr id="5" name="Text Placeholder 4">
            <a:extLst>
              <a:ext uri="{FF2B5EF4-FFF2-40B4-BE49-F238E27FC236}">
                <a16:creationId xmlns:a16="http://schemas.microsoft.com/office/drawing/2014/main" id="{13A35B87-EA0D-F2E0-00EB-C6AD8F51C8F3}"/>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872331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7958-365B-90D1-2B69-0F6973956C89}"/>
              </a:ext>
            </a:extLst>
          </p:cNvPr>
          <p:cNvSpPr>
            <a:spLocks noGrp="1"/>
          </p:cNvSpPr>
          <p:nvPr>
            <p:ph type="title"/>
          </p:nvPr>
        </p:nvSpPr>
        <p:spPr/>
        <p:txBody>
          <a:bodyPr/>
          <a:lstStyle/>
          <a:p>
            <a:r>
              <a:rPr lang="en-US" dirty="0"/>
              <a:t>City of Toronto</a:t>
            </a:r>
          </a:p>
        </p:txBody>
      </p:sp>
      <p:pic>
        <p:nvPicPr>
          <p:cNvPr id="4" name="Picture 3">
            <a:extLst>
              <a:ext uri="{FF2B5EF4-FFF2-40B4-BE49-F238E27FC236}">
                <a16:creationId xmlns:a16="http://schemas.microsoft.com/office/drawing/2014/main" id="{41825EE1-E4A3-F2A3-EF5B-F731D224B61E}"/>
              </a:ext>
            </a:extLst>
          </p:cNvPr>
          <p:cNvPicPr>
            <a:picLocks noChangeAspect="1"/>
          </p:cNvPicPr>
          <p:nvPr/>
        </p:nvPicPr>
        <p:blipFill>
          <a:blip r:embed="rId2"/>
          <a:stretch>
            <a:fillRect/>
          </a:stretch>
        </p:blipFill>
        <p:spPr>
          <a:xfrm>
            <a:off x="2298853" y="1690688"/>
            <a:ext cx="7772400" cy="4659023"/>
          </a:xfrm>
          <a:prstGeom prst="rect">
            <a:avLst/>
          </a:prstGeom>
        </p:spPr>
      </p:pic>
    </p:spTree>
    <p:extLst>
      <p:ext uri="{BB962C8B-B14F-4D97-AF65-F5344CB8AC3E}">
        <p14:creationId xmlns:p14="http://schemas.microsoft.com/office/powerpoint/2010/main" val="20818428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E3C93-D3D2-5775-A414-0A8A37936E38}"/>
              </a:ext>
            </a:extLst>
          </p:cNvPr>
          <p:cNvSpPr>
            <a:spLocks noGrp="1"/>
          </p:cNvSpPr>
          <p:nvPr>
            <p:ph type="title"/>
          </p:nvPr>
        </p:nvSpPr>
        <p:spPr/>
        <p:txBody>
          <a:bodyPr/>
          <a:lstStyle/>
          <a:p>
            <a:r>
              <a:rPr lang="en-US" dirty="0"/>
              <a:t>Centennial College</a:t>
            </a:r>
          </a:p>
        </p:txBody>
      </p:sp>
      <p:pic>
        <p:nvPicPr>
          <p:cNvPr id="4" name="Content Placeholder 3">
            <a:extLst>
              <a:ext uri="{FF2B5EF4-FFF2-40B4-BE49-F238E27FC236}">
                <a16:creationId xmlns:a16="http://schemas.microsoft.com/office/drawing/2014/main" id="{2F4D1C9F-D7A5-51F3-008C-428B04AA0565}"/>
              </a:ext>
            </a:extLst>
          </p:cNvPr>
          <p:cNvPicPr>
            <a:picLocks noGrp="1" noChangeAspect="1"/>
          </p:cNvPicPr>
          <p:nvPr>
            <p:ph idx="1"/>
          </p:nvPr>
        </p:nvPicPr>
        <p:blipFill>
          <a:blip r:embed="rId2"/>
          <a:stretch>
            <a:fillRect/>
          </a:stretch>
        </p:blipFill>
        <p:spPr>
          <a:xfrm>
            <a:off x="4076083" y="1690688"/>
            <a:ext cx="7277717" cy="4351338"/>
          </a:xfrm>
          <a:prstGeom prst="rect">
            <a:avLst/>
          </a:prstGeom>
        </p:spPr>
      </p:pic>
      <p:sp>
        <p:nvSpPr>
          <p:cNvPr id="10" name="TextBox 9">
            <a:extLst>
              <a:ext uri="{FF2B5EF4-FFF2-40B4-BE49-F238E27FC236}">
                <a16:creationId xmlns:a16="http://schemas.microsoft.com/office/drawing/2014/main" id="{1951F5BA-9D9C-52BA-8A03-D80716B805B6}"/>
              </a:ext>
            </a:extLst>
          </p:cNvPr>
          <p:cNvSpPr txBox="1"/>
          <p:nvPr/>
        </p:nvSpPr>
        <p:spPr>
          <a:xfrm>
            <a:off x="838200" y="1997839"/>
            <a:ext cx="2982238" cy="4524315"/>
          </a:xfrm>
          <a:prstGeom prst="rect">
            <a:avLst/>
          </a:prstGeom>
          <a:noFill/>
        </p:spPr>
        <p:txBody>
          <a:bodyPr wrap="square">
            <a:spAutoFit/>
          </a:bodyPr>
          <a:lstStyle/>
          <a:p>
            <a:r>
              <a:rPr lang="en-US" b="1" u="sng" dirty="0"/>
              <a:t>Collision Rate</a:t>
            </a:r>
          </a:p>
          <a:p>
            <a:endParaRPr lang="en-US" b="1" u="sng" dirty="0"/>
          </a:p>
          <a:p>
            <a:r>
              <a:rPr lang="en-US" dirty="0"/>
              <a:t>Predicted: 3.01 per 1000 road users</a:t>
            </a:r>
          </a:p>
          <a:p>
            <a:endParaRPr lang="en-US" dirty="0"/>
          </a:p>
          <a:p>
            <a:r>
              <a:rPr lang="en-US" dirty="0"/>
              <a:t>Actual: 3.44 collisions per 1000 road users</a:t>
            </a:r>
          </a:p>
          <a:p>
            <a:endParaRPr lang="en-US" dirty="0"/>
          </a:p>
          <a:p>
            <a:r>
              <a:rPr lang="en-US" b="1" u="sng" dirty="0"/>
              <a:t>Collision Count</a:t>
            </a:r>
          </a:p>
          <a:p>
            <a:endParaRPr lang="en-US" dirty="0"/>
          </a:p>
          <a:p>
            <a:r>
              <a:rPr lang="en-US" dirty="0"/>
              <a:t>Predicted: 150 (Collision Cap)</a:t>
            </a:r>
          </a:p>
          <a:p>
            <a:endParaRPr lang="en-US" dirty="0"/>
          </a:p>
          <a:p>
            <a:r>
              <a:rPr lang="en-US" dirty="0"/>
              <a:t>Actual: 624</a:t>
            </a:r>
          </a:p>
          <a:p>
            <a:endParaRPr lang="en-US" dirty="0"/>
          </a:p>
          <a:p>
            <a:endParaRPr lang="en-US" dirty="0"/>
          </a:p>
          <a:p>
            <a:endParaRPr lang="en-US" dirty="0"/>
          </a:p>
        </p:txBody>
      </p:sp>
    </p:spTree>
    <p:extLst>
      <p:ext uri="{BB962C8B-B14F-4D97-AF65-F5344CB8AC3E}">
        <p14:creationId xmlns:p14="http://schemas.microsoft.com/office/powerpoint/2010/main" val="27321539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CF6C91-B7F8-F62A-1CC8-BBF02E77A266}"/>
              </a:ext>
            </a:extLst>
          </p:cNvPr>
          <p:cNvSpPr>
            <a:spLocks noGrp="1"/>
          </p:cNvSpPr>
          <p:nvPr>
            <p:ph type="title"/>
          </p:nvPr>
        </p:nvSpPr>
        <p:spPr/>
        <p:txBody>
          <a:bodyPr/>
          <a:lstStyle/>
          <a:p>
            <a:r>
              <a:rPr lang="en-US" dirty="0"/>
              <a:t>Feature Importance</a:t>
            </a:r>
          </a:p>
        </p:txBody>
      </p:sp>
      <p:sp>
        <p:nvSpPr>
          <p:cNvPr id="5" name="Text Placeholder 4">
            <a:extLst>
              <a:ext uri="{FF2B5EF4-FFF2-40B4-BE49-F238E27FC236}">
                <a16:creationId xmlns:a16="http://schemas.microsoft.com/office/drawing/2014/main" id="{13A35B87-EA0D-F2E0-00EB-C6AD8F51C8F3}"/>
              </a:ext>
            </a:extLst>
          </p:cNvPr>
          <p:cNvSpPr>
            <a:spLocks noGrp="1"/>
          </p:cNvSpPr>
          <p:nvPr>
            <p:ph type="body" idx="1"/>
          </p:nvPr>
        </p:nvSpPr>
        <p:spPr/>
        <p:txBody>
          <a:bodyPr/>
          <a:lstStyle/>
          <a:p>
            <a:r>
              <a:rPr lang="en-US" dirty="0"/>
              <a:t>Including Volume</a:t>
            </a:r>
          </a:p>
          <a:p>
            <a:r>
              <a:rPr lang="en-US" dirty="0"/>
              <a:t>High Collision Rate Segments</a:t>
            </a:r>
          </a:p>
        </p:txBody>
      </p:sp>
    </p:spTree>
    <p:extLst>
      <p:ext uri="{BB962C8B-B14F-4D97-AF65-F5344CB8AC3E}">
        <p14:creationId xmlns:p14="http://schemas.microsoft.com/office/powerpoint/2010/main" val="5873892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7958-365B-90D1-2B69-0F6973956C89}"/>
              </a:ext>
            </a:extLst>
          </p:cNvPr>
          <p:cNvSpPr>
            <a:spLocks noGrp="1"/>
          </p:cNvSpPr>
          <p:nvPr>
            <p:ph type="title"/>
          </p:nvPr>
        </p:nvSpPr>
        <p:spPr/>
        <p:txBody>
          <a:bodyPr/>
          <a:lstStyle/>
          <a:p>
            <a:r>
              <a:rPr lang="en-US" dirty="0"/>
              <a:t>Feature Importance – Best Model</a:t>
            </a:r>
          </a:p>
        </p:txBody>
      </p:sp>
      <p:sp>
        <p:nvSpPr>
          <p:cNvPr id="3" name="Content Placeholder 2">
            <a:extLst>
              <a:ext uri="{FF2B5EF4-FFF2-40B4-BE49-F238E27FC236}">
                <a16:creationId xmlns:a16="http://schemas.microsoft.com/office/drawing/2014/main" id="{34FA123F-84F4-E7EE-CC8A-E5C25E90A78E}"/>
              </a:ext>
            </a:extLst>
          </p:cNvPr>
          <p:cNvSpPr>
            <a:spLocks noGrp="1"/>
          </p:cNvSpPr>
          <p:nvPr>
            <p:ph idx="1"/>
          </p:nvPr>
        </p:nvSpPr>
        <p:spPr/>
        <p:txBody>
          <a:bodyPr>
            <a:normAutofit/>
          </a:bodyPr>
          <a:lstStyle/>
          <a:p>
            <a:pPr marL="0" indent="0">
              <a:buNone/>
            </a:pPr>
            <a:r>
              <a:rPr lang="en-US" dirty="0"/>
              <a:t>Feature Importance of Add Model 4 - </a:t>
            </a:r>
            <a:r>
              <a:rPr lang="en-US" dirty="0" err="1"/>
              <a:t>XGBoost</a:t>
            </a:r>
            <a:endParaRPr lang="en-US" dirty="0"/>
          </a:p>
        </p:txBody>
      </p:sp>
      <p:sp>
        <p:nvSpPr>
          <p:cNvPr id="4" name="TextBox 3">
            <a:extLst>
              <a:ext uri="{FF2B5EF4-FFF2-40B4-BE49-F238E27FC236}">
                <a16:creationId xmlns:a16="http://schemas.microsoft.com/office/drawing/2014/main" id="{4F5ABF6A-B268-7670-A51D-603B7C39E383}"/>
              </a:ext>
            </a:extLst>
          </p:cNvPr>
          <p:cNvSpPr txBox="1"/>
          <p:nvPr/>
        </p:nvSpPr>
        <p:spPr>
          <a:xfrm>
            <a:off x="1753644" y="1365337"/>
            <a:ext cx="184731" cy="369332"/>
          </a:xfrm>
          <a:prstGeom prst="rect">
            <a:avLst/>
          </a:prstGeom>
          <a:noFill/>
        </p:spPr>
        <p:txBody>
          <a:bodyPr wrap="none" rtlCol="0">
            <a:spAutoFit/>
          </a:bodyPr>
          <a:lstStyle/>
          <a:p>
            <a:endParaRPr lang="en-US" dirty="0"/>
          </a:p>
        </p:txBody>
      </p:sp>
      <p:pic>
        <p:nvPicPr>
          <p:cNvPr id="11" name="Picture 10" descr="A screenshot of a calculator&#10;&#10;Description automatically generated">
            <a:extLst>
              <a:ext uri="{FF2B5EF4-FFF2-40B4-BE49-F238E27FC236}">
                <a16:creationId xmlns:a16="http://schemas.microsoft.com/office/drawing/2014/main" id="{3345BB8C-1F01-74A7-8DC8-38C0A1D738D5}"/>
              </a:ext>
            </a:extLst>
          </p:cNvPr>
          <p:cNvPicPr>
            <a:picLocks noChangeAspect="1"/>
          </p:cNvPicPr>
          <p:nvPr/>
        </p:nvPicPr>
        <p:blipFill>
          <a:blip r:embed="rId2"/>
          <a:stretch>
            <a:fillRect/>
          </a:stretch>
        </p:blipFill>
        <p:spPr>
          <a:xfrm>
            <a:off x="1087437" y="2690900"/>
            <a:ext cx="6616700" cy="3271838"/>
          </a:xfrm>
          <a:prstGeom prst="rect">
            <a:avLst/>
          </a:prstGeom>
        </p:spPr>
      </p:pic>
    </p:spTree>
    <p:extLst>
      <p:ext uri="{BB962C8B-B14F-4D97-AF65-F5344CB8AC3E}">
        <p14:creationId xmlns:p14="http://schemas.microsoft.com/office/powerpoint/2010/main" val="25044684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CF6C91-B7F8-F62A-1CC8-BBF02E77A266}"/>
              </a:ext>
            </a:extLst>
          </p:cNvPr>
          <p:cNvSpPr>
            <a:spLocks noGrp="1"/>
          </p:cNvSpPr>
          <p:nvPr>
            <p:ph type="title"/>
          </p:nvPr>
        </p:nvSpPr>
        <p:spPr/>
        <p:txBody>
          <a:bodyPr/>
          <a:lstStyle/>
          <a:p>
            <a:r>
              <a:rPr lang="en-US" dirty="0"/>
              <a:t>Project Overview</a:t>
            </a:r>
          </a:p>
        </p:txBody>
      </p:sp>
      <p:sp>
        <p:nvSpPr>
          <p:cNvPr id="5" name="Text Placeholder 4">
            <a:extLst>
              <a:ext uri="{FF2B5EF4-FFF2-40B4-BE49-F238E27FC236}">
                <a16:creationId xmlns:a16="http://schemas.microsoft.com/office/drawing/2014/main" id="{13A35B87-EA0D-F2E0-00EB-C6AD8F51C8F3}"/>
              </a:ext>
            </a:extLst>
          </p:cNvPr>
          <p:cNvSpPr>
            <a:spLocks noGrp="1"/>
          </p:cNvSpPr>
          <p:nvPr>
            <p:ph type="body" idx="1"/>
          </p:nvPr>
        </p:nvSpPr>
        <p:spPr/>
        <p:txBody>
          <a:bodyPr/>
          <a:lstStyle/>
          <a:p>
            <a:r>
              <a:rPr lang="en-US" dirty="0"/>
              <a:t>Background</a:t>
            </a:r>
          </a:p>
          <a:p>
            <a:r>
              <a:rPr lang="en-US" dirty="0"/>
              <a:t>Problem Statement</a:t>
            </a:r>
          </a:p>
          <a:p>
            <a:r>
              <a:rPr lang="en-US" dirty="0"/>
              <a:t>Objective</a:t>
            </a:r>
          </a:p>
        </p:txBody>
      </p:sp>
    </p:spTree>
    <p:extLst>
      <p:ext uri="{BB962C8B-B14F-4D97-AF65-F5344CB8AC3E}">
        <p14:creationId xmlns:p14="http://schemas.microsoft.com/office/powerpoint/2010/main" val="21169645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7958-365B-90D1-2B69-0F6973956C89}"/>
              </a:ext>
            </a:extLst>
          </p:cNvPr>
          <p:cNvSpPr>
            <a:spLocks noGrp="1"/>
          </p:cNvSpPr>
          <p:nvPr>
            <p:ph type="title"/>
          </p:nvPr>
        </p:nvSpPr>
        <p:spPr/>
        <p:txBody>
          <a:bodyPr/>
          <a:lstStyle/>
          <a:p>
            <a:r>
              <a:rPr lang="en-US" dirty="0"/>
              <a:t>Feature Importance – High Collision Rate </a:t>
            </a:r>
          </a:p>
        </p:txBody>
      </p:sp>
      <p:sp>
        <p:nvSpPr>
          <p:cNvPr id="3" name="Content Placeholder 2">
            <a:extLst>
              <a:ext uri="{FF2B5EF4-FFF2-40B4-BE49-F238E27FC236}">
                <a16:creationId xmlns:a16="http://schemas.microsoft.com/office/drawing/2014/main" id="{34FA123F-84F4-E7EE-CC8A-E5C25E90A78E}"/>
              </a:ext>
            </a:extLst>
          </p:cNvPr>
          <p:cNvSpPr>
            <a:spLocks noGrp="1"/>
          </p:cNvSpPr>
          <p:nvPr>
            <p:ph idx="1"/>
          </p:nvPr>
        </p:nvSpPr>
        <p:spPr/>
        <p:txBody>
          <a:bodyPr>
            <a:normAutofit/>
          </a:bodyPr>
          <a:lstStyle/>
          <a:p>
            <a:pPr marL="0" indent="0">
              <a:buNone/>
            </a:pPr>
            <a:r>
              <a:rPr lang="en-US" dirty="0"/>
              <a:t>Feature Importance of Add Model 14 - </a:t>
            </a:r>
            <a:r>
              <a:rPr lang="en-US" dirty="0" err="1"/>
              <a:t>XGBoost</a:t>
            </a:r>
            <a:endParaRPr lang="en-US" dirty="0"/>
          </a:p>
        </p:txBody>
      </p:sp>
      <p:sp>
        <p:nvSpPr>
          <p:cNvPr id="4" name="TextBox 3">
            <a:extLst>
              <a:ext uri="{FF2B5EF4-FFF2-40B4-BE49-F238E27FC236}">
                <a16:creationId xmlns:a16="http://schemas.microsoft.com/office/drawing/2014/main" id="{4F5ABF6A-B268-7670-A51D-603B7C39E383}"/>
              </a:ext>
            </a:extLst>
          </p:cNvPr>
          <p:cNvSpPr txBox="1"/>
          <p:nvPr/>
        </p:nvSpPr>
        <p:spPr>
          <a:xfrm>
            <a:off x="1753644" y="1365337"/>
            <a:ext cx="184731" cy="369332"/>
          </a:xfrm>
          <a:prstGeom prst="rect">
            <a:avLst/>
          </a:prstGeom>
          <a:noFill/>
        </p:spPr>
        <p:txBody>
          <a:bodyPr wrap="none" rtlCol="0">
            <a:spAutoFit/>
          </a:bodyPr>
          <a:lstStyle/>
          <a:p>
            <a:endParaRPr lang="en-US" dirty="0"/>
          </a:p>
        </p:txBody>
      </p:sp>
      <p:pic>
        <p:nvPicPr>
          <p:cNvPr id="6" name="Picture 5" descr="A screenshot of a calculator&#10;&#10;Description automatically generated">
            <a:extLst>
              <a:ext uri="{FF2B5EF4-FFF2-40B4-BE49-F238E27FC236}">
                <a16:creationId xmlns:a16="http://schemas.microsoft.com/office/drawing/2014/main" id="{B84C8FA0-0D6E-1251-2B44-BA611BA58165}"/>
              </a:ext>
            </a:extLst>
          </p:cNvPr>
          <p:cNvPicPr>
            <a:picLocks noChangeAspect="1"/>
          </p:cNvPicPr>
          <p:nvPr/>
        </p:nvPicPr>
        <p:blipFill>
          <a:blip r:embed="rId2"/>
          <a:stretch>
            <a:fillRect/>
          </a:stretch>
        </p:blipFill>
        <p:spPr>
          <a:xfrm>
            <a:off x="999625" y="2690900"/>
            <a:ext cx="6350000" cy="2959100"/>
          </a:xfrm>
          <a:prstGeom prst="rect">
            <a:avLst/>
          </a:prstGeom>
        </p:spPr>
      </p:pic>
    </p:spTree>
    <p:extLst>
      <p:ext uri="{BB962C8B-B14F-4D97-AF65-F5344CB8AC3E}">
        <p14:creationId xmlns:p14="http://schemas.microsoft.com/office/powerpoint/2010/main" val="38193920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CF6C91-B7F8-F62A-1CC8-BBF02E77A266}"/>
              </a:ext>
            </a:extLst>
          </p:cNvPr>
          <p:cNvSpPr>
            <a:spLocks noGrp="1"/>
          </p:cNvSpPr>
          <p:nvPr>
            <p:ph type="title"/>
          </p:nvPr>
        </p:nvSpPr>
        <p:spPr/>
        <p:txBody>
          <a:bodyPr/>
          <a:lstStyle/>
          <a:p>
            <a:r>
              <a:rPr lang="en-US" dirty="0"/>
              <a:t>Feature Interpretation</a:t>
            </a:r>
          </a:p>
        </p:txBody>
      </p:sp>
      <p:sp>
        <p:nvSpPr>
          <p:cNvPr id="5" name="Text Placeholder 4">
            <a:extLst>
              <a:ext uri="{FF2B5EF4-FFF2-40B4-BE49-F238E27FC236}">
                <a16:creationId xmlns:a16="http://schemas.microsoft.com/office/drawing/2014/main" id="{13A35B87-EA0D-F2E0-00EB-C6AD8F51C8F3}"/>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001988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7958-365B-90D1-2B69-0F6973956C89}"/>
              </a:ext>
            </a:extLst>
          </p:cNvPr>
          <p:cNvSpPr>
            <a:spLocks noGrp="1"/>
          </p:cNvSpPr>
          <p:nvPr>
            <p:ph type="title"/>
          </p:nvPr>
        </p:nvSpPr>
        <p:spPr/>
        <p:txBody>
          <a:bodyPr/>
          <a:lstStyle/>
          <a:p>
            <a:r>
              <a:rPr lang="en-US"/>
              <a:t>Feature Interpretation</a:t>
            </a:r>
            <a:endParaRPr lang="en-US" dirty="0"/>
          </a:p>
        </p:txBody>
      </p:sp>
      <p:sp>
        <p:nvSpPr>
          <p:cNvPr id="3" name="Content Placeholder 2">
            <a:extLst>
              <a:ext uri="{FF2B5EF4-FFF2-40B4-BE49-F238E27FC236}">
                <a16:creationId xmlns:a16="http://schemas.microsoft.com/office/drawing/2014/main" id="{34FA123F-84F4-E7EE-CC8A-E5C25E90A78E}"/>
              </a:ext>
            </a:extLst>
          </p:cNvPr>
          <p:cNvSpPr>
            <a:spLocks noGrp="1"/>
          </p:cNvSpPr>
          <p:nvPr>
            <p:ph idx="1"/>
          </p:nvPr>
        </p:nvSpPr>
        <p:spPr/>
        <p:txBody>
          <a:bodyPr>
            <a:normAutofit/>
          </a:bodyPr>
          <a:lstStyle/>
          <a:p>
            <a:pPr lvl="1"/>
            <a:r>
              <a:rPr lang="en-US" dirty="0"/>
              <a:t>Road Classification: Major Arterial – 1.10</a:t>
            </a:r>
          </a:p>
          <a:p>
            <a:pPr lvl="2"/>
            <a:r>
              <a:rPr lang="en-US" dirty="0"/>
              <a:t>Collision rates are 10% higher on Major Arterial Roads as compared to all other road classes.</a:t>
            </a:r>
          </a:p>
          <a:p>
            <a:pPr marL="914400" lvl="2" indent="0">
              <a:buNone/>
            </a:pPr>
            <a:endParaRPr lang="en-US" dirty="0"/>
          </a:p>
          <a:p>
            <a:pPr lvl="1"/>
            <a:r>
              <a:rPr lang="en-US" dirty="0"/>
              <a:t>Road Classification: Minor Arterial – 1.04</a:t>
            </a:r>
          </a:p>
          <a:p>
            <a:pPr lvl="2"/>
            <a:r>
              <a:rPr lang="en-US" dirty="0"/>
              <a:t>Collision rates are 4% higher on roads classified as Minor Arterials.</a:t>
            </a:r>
          </a:p>
          <a:p>
            <a:pPr lvl="2"/>
            <a:endParaRPr lang="en-US" dirty="0"/>
          </a:p>
          <a:p>
            <a:pPr lvl="1"/>
            <a:r>
              <a:rPr lang="en-US" dirty="0"/>
              <a:t>Vehicle Count – 1.08</a:t>
            </a:r>
          </a:p>
          <a:p>
            <a:pPr lvl="2"/>
            <a:r>
              <a:rPr lang="en-US" dirty="0"/>
              <a:t>For each additional 1000 vehicles on the road segment, the collision rate increases 8%.</a:t>
            </a:r>
          </a:p>
          <a:p>
            <a:pPr lvl="2"/>
            <a:endParaRPr lang="en-US" dirty="0"/>
          </a:p>
          <a:p>
            <a:pPr lvl="1"/>
            <a:r>
              <a:rPr lang="en-US" dirty="0"/>
              <a:t>Number of Lanes - 1.05</a:t>
            </a:r>
          </a:p>
          <a:p>
            <a:pPr lvl="2"/>
            <a:r>
              <a:rPr lang="en-US" dirty="0"/>
              <a:t>For each additional lane on the road segment, the collision rate increases 5%</a:t>
            </a:r>
          </a:p>
        </p:txBody>
      </p:sp>
      <p:sp>
        <p:nvSpPr>
          <p:cNvPr id="4" name="TextBox 3">
            <a:extLst>
              <a:ext uri="{FF2B5EF4-FFF2-40B4-BE49-F238E27FC236}">
                <a16:creationId xmlns:a16="http://schemas.microsoft.com/office/drawing/2014/main" id="{4F5ABF6A-B268-7670-A51D-603B7C39E383}"/>
              </a:ext>
            </a:extLst>
          </p:cNvPr>
          <p:cNvSpPr txBox="1"/>
          <p:nvPr/>
        </p:nvSpPr>
        <p:spPr>
          <a:xfrm>
            <a:off x="1753644" y="136533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7615668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CF6C91-B7F8-F62A-1CC8-BBF02E77A266}"/>
              </a:ext>
            </a:extLst>
          </p:cNvPr>
          <p:cNvSpPr>
            <a:spLocks noGrp="1"/>
          </p:cNvSpPr>
          <p:nvPr>
            <p:ph type="title"/>
          </p:nvPr>
        </p:nvSpPr>
        <p:spPr/>
        <p:txBody>
          <a:bodyPr/>
          <a:lstStyle/>
          <a:p>
            <a:r>
              <a:rPr lang="en-US" dirty="0"/>
              <a:t>Recommendations</a:t>
            </a:r>
          </a:p>
        </p:txBody>
      </p:sp>
      <p:sp>
        <p:nvSpPr>
          <p:cNvPr id="5" name="Text Placeholder 4">
            <a:extLst>
              <a:ext uri="{FF2B5EF4-FFF2-40B4-BE49-F238E27FC236}">
                <a16:creationId xmlns:a16="http://schemas.microsoft.com/office/drawing/2014/main" id="{13A35B87-EA0D-F2E0-00EB-C6AD8F51C8F3}"/>
              </a:ext>
            </a:extLst>
          </p:cNvPr>
          <p:cNvSpPr>
            <a:spLocks noGrp="1"/>
          </p:cNvSpPr>
          <p:nvPr>
            <p:ph type="body" idx="1"/>
          </p:nvPr>
        </p:nvSpPr>
        <p:spPr/>
        <p:txBody>
          <a:bodyPr/>
          <a:lstStyle/>
          <a:p>
            <a:r>
              <a:rPr lang="en-US" dirty="0"/>
              <a:t>Recommendations</a:t>
            </a:r>
          </a:p>
          <a:p>
            <a:r>
              <a:rPr lang="en-US" dirty="0"/>
              <a:t>Future Work</a:t>
            </a:r>
          </a:p>
        </p:txBody>
      </p:sp>
    </p:spTree>
    <p:extLst>
      <p:ext uri="{BB962C8B-B14F-4D97-AF65-F5344CB8AC3E}">
        <p14:creationId xmlns:p14="http://schemas.microsoft.com/office/powerpoint/2010/main" val="34835389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7958-365B-90D1-2B69-0F6973956C89}"/>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34FA123F-84F4-E7EE-CC8A-E5C25E90A78E}"/>
              </a:ext>
            </a:extLst>
          </p:cNvPr>
          <p:cNvSpPr>
            <a:spLocks noGrp="1"/>
          </p:cNvSpPr>
          <p:nvPr>
            <p:ph idx="1"/>
          </p:nvPr>
        </p:nvSpPr>
        <p:spPr/>
        <p:txBody>
          <a:bodyPr>
            <a:normAutofit/>
          </a:bodyPr>
          <a:lstStyle/>
          <a:p>
            <a:r>
              <a:rPr lang="en-US" dirty="0"/>
              <a:t>Toronto Traffic Services should focus on these road segments:</a:t>
            </a:r>
          </a:p>
          <a:p>
            <a:pPr lvl="1"/>
            <a:r>
              <a:rPr lang="en-US" dirty="0"/>
              <a:t>Road Classification: Major or Minor Arterial</a:t>
            </a:r>
          </a:p>
          <a:p>
            <a:pPr lvl="1"/>
            <a:r>
              <a:rPr lang="en-US" dirty="0"/>
              <a:t>High Vehicle Count</a:t>
            </a:r>
          </a:p>
          <a:p>
            <a:pPr lvl="1"/>
            <a:r>
              <a:rPr lang="en-US" dirty="0"/>
              <a:t>High Number of Lanes</a:t>
            </a:r>
          </a:p>
          <a:p>
            <a:pPr lvl="1"/>
            <a:endParaRPr lang="en-US" dirty="0"/>
          </a:p>
          <a:p>
            <a:r>
              <a:rPr lang="en-US" dirty="0"/>
              <a:t>Use the collision prediction model to identify road segments that require design and safety improvements.</a:t>
            </a:r>
          </a:p>
        </p:txBody>
      </p:sp>
      <p:sp>
        <p:nvSpPr>
          <p:cNvPr id="4" name="TextBox 3">
            <a:extLst>
              <a:ext uri="{FF2B5EF4-FFF2-40B4-BE49-F238E27FC236}">
                <a16:creationId xmlns:a16="http://schemas.microsoft.com/office/drawing/2014/main" id="{4F5ABF6A-B268-7670-A51D-603B7C39E383}"/>
              </a:ext>
            </a:extLst>
          </p:cNvPr>
          <p:cNvSpPr txBox="1"/>
          <p:nvPr/>
        </p:nvSpPr>
        <p:spPr>
          <a:xfrm>
            <a:off x="1753644" y="136533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8640977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7958-365B-90D1-2B69-0F6973956C89}"/>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34FA123F-84F4-E7EE-CC8A-E5C25E90A78E}"/>
              </a:ext>
            </a:extLst>
          </p:cNvPr>
          <p:cNvSpPr>
            <a:spLocks noGrp="1"/>
          </p:cNvSpPr>
          <p:nvPr>
            <p:ph idx="1"/>
          </p:nvPr>
        </p:nvSpPr>
        <p:spPr/>
        <p:txBody>
          <a:bodyPr>
            <a:normAutofit/>
          </a:bodyPr>
          <a:lstStyle/>
          <a:p>
            <a:r>
              <a:rPr lang="en-US" dirty="0"/>
              <a:t>Include additional road features in the model – Avg. Traffic Speeds, Traffic Signals, 311 requests</a:t>
            </a:r>
          </a:p>
          <a:p>
            <a:endParaRPr lang="en-US" dirty="0"/>
          </a:p>
          <a:p>
            <a:r>
              <a:rPr lang="en-US" dirty="0"/>
              <a:t>Develop separate collision models – Roads with high collision counts or high pedestrian counts, downtown vs suburbs.</a:t>
            </a:r>
          </a:p>
          <a:p>
            <a:endParaRPr lang="en-US" dirty="0"/>
          </a:p>
          <a:p>
            <a:r>
              <a:rPr lang="en-US" dirty="0"/>
              <a:t>Map collision risk for all road segments in Toronto.</a:t>
            </a:r>
          </a:p>
          <a:p>
            <a:endParaRPr lang="en-US" dirty="0"/>
          </a:p>
        </p:txBody>
      </p:sp>
      <p:sp>
        <p:nvSpPr>
          <p:cNvPr id="4" name="TextBox 3">
            <a:extLst>
              <a:ext uri="{FF2B5EF4-FFF2-40B4-BE49-F238E27FC236}">
                <a16:creationId xmlns:a16="http://schemas.microsoft.com/office/drawing/2014/main" id="{4F5ABF6A-B268-7670-A51D-603B7C39E383}"/>
              </a:ext>
            </a:extLst>
          </p:cNvPr>
          <p:cNvSpPr txBox="1"/>
          <p:nvPr/>
        </p:nvSpPr>
        <p:spPr>
          <a:xfrm>
            <a:off x="1753644" y="136533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2427758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6C6A420-B79B-2CAC-C3C2-EA3BE2C7E847}"/>
              </a:ext>
            </a:extLst>
          </p:cNvPr>
          <p:cNvSpPr>
            <a:spLocks noGrp="1"/>
          </p:cNvSpPr>
          <p:nvPr>
            <p:ph type="ctrTitle"/>
          </p:nvPr>
        </p:nvSpPr>
        <p:spPr/>
        <p:txBody>
          <a:bodyPr/>
          <a:lstStyle/>
          <a:p>
            <a:r>
              <a:rPr lang="en-US" dirty="0"/>
              <a:t>Thank you!</a:t>
            </a:r>
          </a:p>
        </p:txBody>
      </p:sp>
    </p:spTree>
    <p:extLst>
      <p:ext uri="{BB962C8B-B14F-4D97-AF65-F5344CB8AC3E}">
        <p14:creationId xmlns:p14="http://schemas.microsoft.com/office/powerpoint/2010/main" val="15300778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71389-D3A0-703D-A603-9B2F43CA1B91}"/>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4131B387-7C6B-7C71-9C04-4A9C685092D4}"/>
              </a:ext>
            </a:extLst>
          </p:cNvPr>
          <p:cNvSpPr>
            <a:spLocks noGrp="1"/>
          </p:cNvSpPr>
          <p:nvPr>
            <p:ph idx="1"/>
          </p:nvPr>
        </p:nvSpPr>
        <p:spPr/>
        <p:txBody>
          <a:bodyPr>
            <a:normAutofit/>
          </a:bodyPr>
          <a:lstStyle/>
          <a:p>
            <a:r>
              <a:rPr lang="en-CA" dirty="0"/>
              <a:t>Traffic Collisions: Major public health concern in cities worldwide today</a:t>
            </a:r>
          </a:p>
          <a:p>
            <a:pPr lvl="1"/>
            <a:r>
              <a:rPr lang="en-CA" dirty="0"/>
              <a:t>No. 1 cause of mortality between ages 15-29</a:t>
            </a:r>
          </a:p>
          <a:p>
            <a:pPr lvl="1"/>
            <a:endParaRPr lang="en-CA"/>
          </a:p>
          <a:p>
            <a:pPr lvl="1"/>
            <a:endParaRPr lang="en-CA" dirty="0"/>
          </a:p>
          <a:p>
            <a:r>
              <a:rPr lang="en-CA" dirty="0"/>
              <a:t>Toronto Stats:</a:t>
            </a:r>
          </a:p>
          <a:p>
            <a:pPr lvl="1"/>
            <a:r>
              <a:rPr lang="en-CA" dirty="0"/>
              <a:t>3</a:t>
            </a:r>
            <a:r>
              <a:rPr lang="en-CA" baseline="30000" dirty="0"/>
              <a:t>rd</a:t>
            </a:r>
            <a:r>
              <a:rPr lang="en-CA" dirty="0"/>
              <a:t> leading cause of mortality</a:t>
            </a:r>
          </a:p>
          <a:p>
            <a:pPr lvl="1"/>
            <a:r>
              <a:rPr lang="en-CA" dirty="0"/>
              <a:t>1,581 deaths in the last 10 years</a:t>
            </a:r>
          </a:p>
          <a:p>
            <a:pPr marL="0" indent="0">
              <a:buNone/>
            </a:pPr>
            <a:endParaRPr lang="en-CA" dirty="0"/>
          </a:p>
        </p:txBody>
      </p:sp>
    </p:spTree>
    <p:extLst>
      <p:ext uri="{BB962C8B-B14F-4D97-AF65-F5344CB8AC3E}">
        <p14:creationId xmlns:p14="http://schemas.microsoft.com/office/powerpoint/2010/main" val="2478744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71389-D3A0-703D-A603-9B2F43CA1B91}"/>
              </a:ext>
            </a:extLst>
          </p:cNvPr>
          <p:cNvSpPr>
            <a:spLocks noGrp="1"/>
          </p:cNvSpPr>
          <p:nvPr>
            <p:ph type="title"/>
          </p:nvPr>
        </p:nvSpPr>
        <p:spPr/>
        <p:txBody>
          <a:bodyPr/>
          <a:lstStyle/>
          <a:p>
            <a:r>
              <a:rPr lang="en-US"/>
              <a:t>Background</a:t>
            </a:r>
            <a:endParaRPr lang="en-US" dirty="0"/>
          </a:p>
        </p:txBody>
      </p:sp>
      <p:sp>
        <p:nvSpPr>
          <p:cNvPr id="3" name="Content Placeholder 2">
            <a:extLst>
              <a:ext uri="{FF2B5EF4-FFF2-40B4-BE49-F238E27FC236}">
                <a16:creationId xmlns:a16="http://schemas.microsoft.com/office/drawing/2014/main" id="{4131B387-7C6B-7C71-9C04-4A9C685092D4}"/>
              </a:ext>
            </a:extLst>
          </p:cNvPr>
          <p:cNvSpPr>
            <a:spLocks noGrp="1"/>
          </p:cNvSpPr>
          <p:nvPr>
            <p:ph idx="1"/>
          </p:nvPr>
        </p:nvSpPr>
        <p:spPr/>
        <p:txBody>
          <a:bodyPr>
            <a:normAutofit/>
          </a:bodyPr>
          <a:lstStyle/>
          <a:p>
            <a:r>
              <a:rPr lang="en-CA" dirty="0"/>
              <a:t>Vision Zero Program</a:t>
            </a:r>
          </a:p>
          <a:p>
            <a:pPr lvl="1"/>
            <a:r>
              <a:rPr lang="en-CA" dirty="0"/>
              <a:t>Goal: Eliminate deaths and serious injuries resulting from collisions</a:t>
            </a:r>
          </a:p>
          <a:p>
            <a:pPr lvl="1"/>
            <a:r>
              <a:rPr lang="en-CA" dirty="0"/>
              <a:t>Approach: ”Data Driven insights based on past collision data to inform road design and infrastructure improvements”</a:t>
            </a:r>
          </a:p>
          <a:p>
            <a:pPr lvl="1"/>
            <a:endParaRPr lang="en-CA" dirty="0"/>
          </a:p>
          <a:p>
            <a:r>
              <a:rPr lang="en-CA" dirty="0"/>
              <a:t>Toronto lags behind behind major European and American cities in terms of road safety</a:t>
            </a:r>
          </a:p>
        </p:txBody>
      </p:sp>
    </p:spTree>
    <p:extLst>
      <p:ext uri="{BB962C8B-B14F-4D97-AF65-F5344CB8AC3E}">
        <p14:creationId xmlns:p14="http://schemas.microsoft.com/office/powerpoint/2010/main" val="8272395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FBBC7-41FE-042F-75FB-7BFB143F8E03}"/>
              </a:ext>
            </a:extLst>
          </p:cNvPr>
          <p:cNvSpPr>
            <a:spLocks noGrp="1"/>
          </p:cNvSpPr>
          <p:nvPr>
            <p:ph type="title"/>
          </p:nvPr>
        </p:nvSpPr>
        <p:spPr/>
        <p:txBody>
          <a:bodyPr/>
          <a:lstStyle/>
          <a:p>
            <a:r>
              <a:rPr lang="en-US"/>
              <a:t>Problem Statement</a:t>
            </a:r>
            <a:endParaRPr lang="en-US" dirty="0"/>
          </a:p>
        </p:txBody>
      </p:sp>
      <p:sp>
        <p:nvSpPr>
          <p:cNvPr id="3" name="Content Placeholder 2">
            <a:extLst>
              <a:ext uri="{FF2B5EF4-FFF2-40B4-BE49-F238E27FC236}">
                <a16:creationId xmlns:a16="http://schemas.microsoft.com/office/drawing/2014/main" id="{AAF958EF-6BF7-75E6-D1F2-23AAB8CA9EDE}"/>
              </a:ext>
            </a:extLst>
          </p:cNvPr>
          <p:cNvSpPr>
            <a:spLocks noGrp="1"/>
          </p:cNvSpPr>
          <p:nvPr>
            <p:ph idx="1"/>
          </p:nvPr>
        </p:nvSpPr>
        <p:spPr/>
        <p:txBody>
          <a:bodyPr/>
          <a:lstStyle/>
          <a:p>
            <a:r>
              <a:rPr lang="en-CA" sz="1800" b="0" i="0" u="none" strike="noStrike" dirty="0">
                <a:solidFill>
                  <a:srgbClr val="000000"/>
                </a:solidFill>
                <a:effectLst/>
                <a:latin typeface="Arial" panose="020B0604020202020204" pitchFamily="34" charset="0"/>
              </a:rPr>
              <a:t>The project arose from the need to provide data-driven insights based on a combination of road design and infrastructure, traffic volumes, and previous traffic collisions datasets to inform road safety and design improvements for the Vision Zero program, as well as to identify the key drivers of collision risk </a:t>
            </a:r>
            <a:r>
              <a:rPr lang="en-CA" sz="1800" dirty="0">
                <a:solidFill>
                  <a:srgbClr val="000000"/>
                </a:solidFill>
                <a:latin typeface="Arial" panose="020B0604020202020204" pitchFamily="34" charset="0"/>
              </a:rPr>
              <a:t>in terms of </a:t>
            </a:r>
            <a:r>
              <a:rPr lang="en-CA" sz="1800" b="0" i="0" u="none" strike="noStrike" dirty="0">
                <a:solidFill>
                  <a:srgbClr val="000000"/>
                </a:solidFill>
                <a:effectLst/>
                <a:latin typeface="Arial" panose="020B0604020202020204" pitchFamily="34" charset="0"/>
              </a:rPr>
              <a:t>street design and infrastructure </a:t>
            </a:r>
            <a:br>
              <a:rPr lang="en-CA" sz="1200" b="0" i="0" dirty="0">
                <a:effectLst/>
                <a:latin typeface="Segoe UI" panose="020B0502040204020203" pitchFamily="34" charset="0"/>
              </a:rPr>
            </a:br>
            <a:endParaRPr lang="en-CA" sz="1200" b="0" i="0" dirty="0">
              <a:effectLst/>
              <a:latin typeface="Segoe UI" panose="020B0502040204020203" pitchFamily="34" charset="0"/>
            </a:endParaRPr>
          </a:p>
          <a:p>
            <a:pPr algn="l">
              <a:buFont typeface="Arial" panose="020B0604020202020204" pitchFamily="34" charset="0"/>
              <a:buChar char="•"/>
            </a:pPr>
            <a:endParaRPr lang="en-CA" sz="1800" b="0" i="0" dirty="0">
              <a:effectLst/>
              <a:latin typeface="Segoe UI" panose="020B0502040204020203" pitchFamily="34" charset="0"/>
            </a:endParaRPr>
          </a:p>
          <a:p>
            <a:pPr marL="0" indent="0">
              <a:buNone/>
            </a:pPr>
            <a:endParaRPr lang="en-US" dirty="0"/>
          </a:p>
        </p:txBody>
      </p:sp>
    </p:spTree>
    <p:extLst>
      <p:ext uri="{BB962C8B-B14F-4D97-AF65-F5344CB8AC3E}">
        <p14:creationId xmlns:p14="http://schemas.microsoft.com/office/powerpoint/2010/main" val="2846605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DFBBC7-41FE-042F-75FB-7BFB143F8E03}"/>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AAF958EF-6BF7-75E6-D1F2-23AAB8CA9EDE}"/>
              </a:ext>
            </a:extLst>
          </p:cNvPr>
          <p:cNvSpPr>
            <a:spLocks noGrp="1"/>
          </p:cNvSpPr>
          <p:nvPr>
            <p:ph idx="1"/>
          </p:nvPr>
        </p:nvSpPr>
        <p:spPr/>
        <p:txBody>
          <a:bodyPr/>
          <a:lstStyle/>
          <a:p>
            <a:r>
              <a:rPr lang="en-US" dirty="0"/>
              <a:t>The project arose from a need to provide data-driven insights to inform road design and infrastructure improvements</a:t>
            </a:r>
          </a:p>
          <a:p>
            <a:endParaRPr lang="en-US" dirty="0"/>
          </a:p>
          <a:p>
            <a:pPr marL="0" indent="0">
              <a:buNone/>
            </a:pPr>
            <a:endParaRPr lang="en-US" dirty="0"/>
          </a:p>
          <a:p>
            <a:r>
              <a:rPr lang="en-US" dirty="0"/>
              <a:t>The goal is to identify the key drivers of collision risk in terms of street design and infrastructure</a:t>
            </a:r>
          </a:p>
          <a:p>
            <a:pPr lvl="1"/>
            <a:r>
              <a:rPr lang="en-US" dirty="0"/>
              <a:t>Data sources: road infrastructure</a:t>
            </a:r>
          </a:p>
          <a:p>
            <a:endParaRPr lang="en-US" dirty="0"/>
          </a:p>
          <a:p>
            <a:endParaRPr lang="en-US" dirty="0"/>
          </a:p>
        </p:txBody>
      </p:sp>
    </p:spTree>
    <p:extLst>
      <p:ext uri="{BB962C8B-B14F-4D97-AF65-F5344CB8AC3E}">
        <p14:creationId xmlns:p14="http://schemas.microsoft.com/office/powerpoint/2010/main" val="4010497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544A3-8B89-5389-DFC6-79DD5AA9A463}"/>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B8D5EB79-DC0C-242F-12B7-F4A4ABE414A3}"/>
              </a:ext>
            </a:extLst>
          </p:cNvPr>
          <p:cNvSpPr>
            <a:spLocks noGrp="1"/>
          </p:cNvSpPr>
          <p:nvPr>
            <p:ph idx="1"/>
          </p:nvPr>
        </p:nvSpPr>
        <p:spPr/>
        <p:txBody>
          <a:bodyPr>
            <a:normAutofit lnSpcReduction="10000"/>
          </a:bodyPr>
          <a:lstStyle/>
          <a:p>
            <a:pPr>
              <a:spcBef>
                <a:spcPts val="0"/>
              </a:spcBef>
            </a:pPr>
            <a:r>
              <a:rPr lang="en-US" sz="2400" dirty="0"/>
              <a:t>Objective: Develop a collision prediction model for the City of Toronto</a:t>
            </a:r>
          </a:p>
          <a:p>
            <a:pPr marL="0" indent="0" rtl="0">
              <a:spcBef>
                <a:spcPts val="0"/>
              </a:spcBef>
              <a:spcAft>
                <a:spcPts val="0"/>
              </a:spcAft>
              <a:buNone/>
            </a:pPr>
            <a:endParaRPr lang="en-US" dirty="0"/>
          </a:p>
          <a:p>
            <a:pPr>
              <a:spcBef>
                <a:spcPts val="0"/>
              </a:spcBef>
            </a:pPr>
            <a:r>
              <a:rPr lang="en-US" dirty="0"/>
              <a:t>Goal:</a:t>
            </a:r>
          </a:p>
          <a:p>
            <a:pPr lvl="1">
              <a:spcBef>
                <a:spcPts val="0"/>
              </a:spcBef>
            </a:pPr>
            <a:r>
              <a:rPr lang="en-US" sz="2200" dirty="0"/>
              <a:t>Estimate and map the risk of traffic collisions on a given road and identify high-risk road segments</a:t>
            </a:r>
          </a:p>
          <a:p>
            <a:pPr lvl="1">
              <a:spcBef>
                <a:spcPts val="0"/>
              </a:spcBef>
            </a:pPr>
            <a:r>
              <a:rPr lang="en-US" sz="2200" dirty="0"/>
              <a:t>Identify the key design and infrastructure features driving collision risk to inform design changes.</a:t>
            </a:r>
          </a:p>
          <a:p>
            <a:pPr>
              <a:spcBef>
                <a:spcPts val="0"/>
              </a:spcBef>
            </a:pPr>
            <a:endParaRPr lang="en-US" dirty="0"/>
          </a:p>
          <a:p>
            <a:pPr>
              <a:spcBef>
                <a:spcPts val="0"/>
              </a:spcBef>
            </a:pPr>
            <a:r>
              <a:rPr lang="en-US" sz="2400" dirty="0"/>
              <a:t>Method: Utilize road infrastructure (bike lanes, traffic cameras, speed limits), design, and historical collision data</a:t>
            </a:r>
          </a:p>
          <a:p>
            <a:pPr>
              <a:spcBef>
                <a:spcPts val="0"/>
              </a:spcBef>
            </a:pPr>
            <a:endParaRPr lang="en-US" sz="2400" dirty="0"/>
          </a:p>
          <a:p>
            <a:pPr>
              <a:spcBef>
                <a:spcPts val="0"/>
              </a:spcBef>
            </a:pPr>
            <a:r>
              <a:rPr lang="en-US" sz="2400" dirty="0"/>
              <a:t>Result: Understanding key factors driving collision risk will inform effective design changes and lead to reduced collision</a:t>
            </a:r>
          </a:p>
          <a:p>
            <a:pPr lvl="1">
              <a:spcBef>
                <a:spcPts val="0"/>
              </a:spcBef>
            </a:pPr>
            <a:endParaRPr lang="en-US" dirty="0"/>
          </a:p>
          <a:p>
            <a:pPr>
              <a:spcBef>
                <a:spcPts val="0"/>
              </a:spcBef>
            </a:pPr>
            <a:endParaRPr lang="en-US" dirty="0"/>
          </a:p>
        </p:txBody>
      </p:sp>
    </p:spTree>
    <p:extLst>
      <p:ext uri="{BB962C8B-B14F-4D97-AF65-F5344CB8AC3E}">
        <p14:creationId xmlns:p14="http://schemas.microsoft.com/office/powerpoint/2010/main" val="26163436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CF6C91-B7F8-F62A-1CC8-BBF02E77A266}"/>
              </a:ext>
            </a:extLst>
          </p:cNvPr>
          <p:cNvSpPr>
            <a:spLocks noGrp="1"/>
          </p:cNvSpPr>
          <p:nvPr>
            <p:ph type="title"/>
          </p:nvPr>
        </p:nvSpPr>
        <p:spPr/>
        <p:txBody>
          <a:bodyPr/>
          <a:lstStyle/>
          <a:p>
            <a:r>
              <a:rPr lang="en-US" dirty="0"/>
              <a:t>Data Overview</a:t>
            </a:r>
          </a:p>
        </p:txBody>
      </p:sp>
      <p:sp>
        <p:nvSpPr>
          <p:cNvPr id="5" name="Text Placeholder 4">
            <a:extLst>
              <a:ext uri="{FF2B5EF4-FFF2-40B4-BE49-F238E27FC236}">
                <a16:creationId xmlns:a16="http://schemas.microsoft.com/office/drawing/2014/main" id="{13A35B87-EA0D-F2E0-00EB-C6AD8F51C8F3}"/>
              </a:ext>
            </a:extLst>
          </p:cNvPr>
          <p:cNvSpPr>
            <a:spLocks noGrp="1"/>
          </p:cNvSpPr>
          <p:nvPr>
            <p:ph type="body" idx="1"/>
          </p:nvPr>
        </p:nvSpPr>
        <p:spPr/>
        <p:txBody>
          <a:bodyPr/>
          <a:lstStyle/>
          <a:p>
            <a:r>
              <a:rPr lang="en-US" dirty="0"/>
              <a:t>Data Sources</a:t>
            </a:r>
          </a:p>
          <a:p>
            <a:r>
              <a:rPr lang="en-US" dirty="0"/>
              <a:t>Merging Datasets</a:t>
            </a:r>
          </a:p>
          <a:p>
            <a:r>
              <a:rPr lang="en-US" dirty="0"/>
              <a:t>Exclusions</a:t>
            </a:r>
          </a:p>
        </p:txBody>
      </p:sp>
    </p:spTree>
    <p:extLst>
      <p:ext uri="{BB962C8B-B14F-4D97-AF65-F5344CB8AC3E}">
        <p14:creationId xmlns:p14="http://schemas.microsoft.com/office/powerpoint/2010/main" val="22201114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478</TotalTime>
  <Words>915</Words>
  <Application>Microsoft Macintosh PowerPoint</Application>
  <PresentationFormat>Widescreen</PresentationFormat>
  <Paragraphs>183</Paragraphs>
  <Slides>36</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Calibri Light</vt:lpstr>
      <vt:lpstr>Segoe UI</vt:lpstr>
      <vt:lpstr>Office Theme</vt:lpstr>
      <vt:lpstr>Toronto Traffic Collision Prediction Model</vt:lpstr>
      <vt:lpstr>Agenda</vt:lpstr>
      <vt:lpstr>Project Overview</vt:lpstr>
      <vt:lpstr>Background</vt:lpstr>
      <vt:lpstr>Background</vt:lpstr>
      <vt:lpstr>Problem Statement</vt:lpstr>
      <vt:lpstr>Problem Statement</vt:lpstr>
      <vt:lpstr>Objective</vt:lpstr>
      <vt:lpstr>Data Overview</vt:lpstr>
      <vt:lpstr>Data Sources</vt:lpstr>
      <vt:lpstr>Merging Datasets</vt:lpstr>
      <vt:lpstr>Final Dataset &amp; Exclusions</vt:lpstr>
      <vt:lpstr>EDA &amp; Data Visualization </vt:lpstr>
      <vt:lpstr>Feature Engineering</vt:lpstr>
      <vt:lpstr>Data Visualization</vt:lpstr>
      <vt:lpstr>Data Visualization</vt:lpstr>
      <vt:lpstr>Data Visualization</vt:lpstr>
      <vt:lpstr>Modeling</vt:lpstr>
      <vt:lpstr>Algorithms</vt:lpstr>
      <vt:lpstr>Modeling Breakdown</vt:lpstr>
      <vt:lpstr>Metrics</vt:lpstr>
      <vt:lpstr>Model Comparison - Regression</vt:lpstr>
      <vt:lpstr>Model Comparison - Classification</vt:lpstr>
      <vt:lpstr>Model Selection</vt:lpstr>
      <vt:lpstr>Collision Risk Map</vt:lpstr>
      <vt:lpstr>City of Toronto</vt:lpstr>
      <vt:lpstr>Centennial College</vt:lpstr>
      <vt:lpstr>Feature Importance</vt:lpstr>
      <vt:lpstr>Feature Importance – Best Model</vt:lpstr>
      <vt:lpstr>Feature Importance – High Collision Rate </vt:lpstr>
      <vt:lpstr>Feature Interpretation</vt:lpstr>
      <vt:lpstr>Feature Interpretation</vt:lpstr>
      <vt:lpstr>Recommendations</vt:lpstr>
      <vt:lpstr>Recommendations</vt:lpstr>
      <vt:lpstr>Future Work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Rakeen Ahmed</dc:creator>
  <cp:lastModifiedBy>Rakeen Ahmed</cp:lastModifiedBy>
  <cp:revision>12</cp:revision>
  <dcterms:created xsi:type="dcterms:W3CDTF">2023-08-17T02:37:06Z</dcterms:created>
  <dcterms:modified xsi:type="dcterms:W3CDTF">2023-08-17T15:13:32Z</dcterms:modified>
</cp:coreProperties>
</file>

<file path=docProps/thumbnail.jpeg>
</file>